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7" r:id="rId3"/>
    <p:sldId id="258" r:id="rId4"/>
    <p:sldId id="259" r:id="rId5"/>
    <p:sldId id="270" r:id="rId6"/>
    <p:sldId id="269" r:id="rId7"/>
    <p:sldId id="268" r:id="rId8"/>
    <p:sldId id="267" r:id="rId9"/>
    <p:sldId id="266" r:id="rId10"/>
    <p:sldId id="265" r:id="rId11"/>
    <p:sldId id="264" r:id="rId12"/>
    <p:sldId id="263" r:id="rId13"/>
    <p:sldId id="271" r:id="rId14"/>
    <p:sldId id="262" r:id="rId15"/>
    <p:sldId id="261" r:id="rId16"/>
    <p:sldId id="260" r:id="rId17"/>
    <p:sldId id="272" r:id="rId18"/>
    <p:sldId id="273" r:id="rId19"/>
    <p:sldId id="279" r:id="rId20"/>
    <p:sldId id="274" r:id="rId21"/>
    <p:sldId id="275" r:id="rId22"/>
    <p:sldId id="276" r:id="rId23"/>
    <p:sldId id="277" r:id="rId24"/>
    <p:sldId id="278" r:id="rId25"/>
    <p:sldId id="280" r:id="rId26"/>
    <p:sldId id="282" r:id="rId27"/>
    <p:sldId id="336" r:id="rId28"/>
    <p:sldId id="284" r:id="rId29"/>
    <p:sldId id="285" r:id="rId30"/>
    <p:sldId id="286" r:id="rId31"/>
    <p:sldId id="292" r:id="rId32"/>
    <p:sldId id="287" r:id="rId33"/>
    <p:sldId id="288" r:id="rId34"/>
    <p:sldId id="289" r:id="rId35"/>
    <p:sldId id="297" r:id="rId36"/>
    <p:sldId id="290" r:id="rId37"/>
    <p:sldId id="291" r:id="rId38"/>
    <p:sldId id="293"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7" r:id="rId78"/>
    <p:sldId id="338"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61" autoAdjust="0"/>
  </p:normalViewPr>
  <p:slideViewPr>
    <p:cSldViewPr snapToGrid="0">
      <p:cViewPr varScale="1">
        <p:scale>
          <a:sx n="69" d="100"/>
          <a:sy n="69" d="100"/>
        </p:scale>
        <p:origin x="120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283F0-EBD1-4CC8-B43E-15DEAF74BE05}" type="datetimeFigureOut">
              <a:rPr lang="zh-CN" altLang="en-US" smtClean="0"/>
              <a:t>2025/3/17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0AD5D-890F-4ADC-829E-96AA52C34433}" type="slidenum">
              <a:rPr lang="zh-CN" altLang="en-US" smtClean="0"/>
              <a:t>‹#›</a:t>
            </a:fld>
            <a:endParaRPr lang="zh-CN" altLang="en-US"/>
          </a:p>
        </p:txBody>
      </p:sp>
    </p:spTree>
    <p:extLst>
      <p:ext uri="{BB962C8B-B14F-4D97-AF65-F5344CB8AC3E}">
        <p14:creationId xmlns:p14="http://schemas.microsoft.com/office/powerpoint/2010/main" val="220557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50AD5D-890F-4ADC-829E-96AA52C34433}" type="slidenum">
              <a:rPr lang="zh-CN" altLang="en-US" smtClean="0"/>
              <a:t>24</a:t>
            </a:fld>
            <a:endParaRPr lang="zh-CN" altLang="en-US"/>
          </a:p>
        </p:txBody>
      </p:sp>
    </p:spTree>
    <p:extLst>
      <p:ext uri="{BB962C8B-B14F-4D97-AF65-F5344CB8AC3E}">
        <p14:creationId xmlns:p14="http://schemas.microsoft.com/office/powerpoint/2010/main" val="159830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PingFang SC"/>
              </a:rPr>
              <a:t>在语法分析过程中，分析器根据当前已经扫描过的标记流，再加上尚未扫描的标记，确定怎样分析这个句子。如果只看一个尚未处理的标记就能确定怎么进行下一步分析，就叫做</a:t>
            </a:r>
            <a:r>
              <a:rPr lang="en-US" altLang="zh-CN" dirty="0">
                <a:solidFill>
                  <a:srgbClr val="333333"/>
                </a:solidFill>
                <a:latin typeface="PingFang SC"/>
              </a:rPr>
              <a:t>Lookahead 1</a:t>
            </a:r>
            <a:r>
              <a:rPr lang="zh-CN" altLang="en-US" dirty="0">
                <a:solidFill>
                  <a:srgbClr val="333333"/>
                </a:solidFill>
                <a:latin typeface="PingFang SC"/>
              </a:rPr>
              <a:t>，如果需要看两个才能确定，就叫做</a:t>
            </a:r>
            <a:r>
              <a:rPr lang="en-US" altLang="zh-CN" dirty="0">
                <a:solidFill>
                  <a:srgbClr val="333333"/>
                </a:solidFill>
                <a:latin typeface="PingFang SC"/>
              </a:rPr>
              <a:t>Lookahead 2</a:t>
            </a:r>
            <a:r>
              <a:rPr lang="zh-CN" altLang="en-US" dirty="0">
                <a:solidFill>
                  <a:srgbClr val="333333"/>
                </a:solidFill>
                <a:latin typeface="PingFang SC"/>
              </a:rPr>
              <a:t>，依此类推</a:t>
            </a:r>
            <a:r>
              <a:rPr lang="en-US" altLang="zh-CN" dirty="0">
                <a:solidFill>
                  <a:srgbClr val="333333"/>
                </a:solidFill>
                <a:latin typeface="PingFang SC"/>
              </a:rPr>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750AD5D-890F-4ADC-829E-96AA52C34433}" type="slidenum">
              <a:rPr lang="zh-CN" altLang="en-US" smtClean="0"/>
              <a:t>26</a:t>
            </a:fld>
            <a:endParaRPr lang="zh-CN" altLang="en-US"/>
          </a:p>
        </p:txBody>
      </p:sp>
    </p:spTree>
    <p:extLst>
      <p:ext uri="{BB962C8B-B14F-4D97-AF65-F5344CB8AC3E}">
        <p14:creationId xmlns:p14="http://schemas.microsoft.com/office/powerpoint/2010/main" val="160654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50AD5D-890F-4ADC-829E-96AA52C34433}" type="slidenum">
              <a:rPr lang="zh-CN" altLang="en-US" smtClean="0"/>
              <a:t>34</a:t>
            </a:fld>
            <a:endParaRPr lang="zh-CN" altLang="en-US"/>
          </a:p>
        </p:txBody>
      </p:sp>
    </p:spTree>
    <p:extLst>
      <p:ext uri="{BB962C8B-B14F-4D97-AF65-F5344CB8AC3E}">
        <p14:creationId xmlns:p14="http://schemas.microsoft.com/office/powerpoint/2010/main" val="595663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进行转换时</a:t>
            </a:r>
            <a:r>
              <a:rPr lang="en-US" altLang="zh-CN" dirty="0"/>
              <a:t>:</a:t>
            </a:r>
            <a:r>
              <a:rPr lang="zh-CN" altLang="en-US" dirty="0"/>
              <a:t>将字符从输入字符串移动到一个字符串中，该字符串累积了属于单个标记</a:t>
            </a:r>
            <a:r>
              <a:rPr lang="en-US" altLang="zh-CN" dirty="0"/>
              <a:t>(</a:t>
            </a:r>
            <a:r>
              <a:rPr lang="zh-CN" altLang="en-US" dirty="0"/>
              <a:t>标记字符串值或标记的词素</a:t>
            </a:r>
            <a:r>
              <a:rPr lang="en-US" altLang="zh-CN" dirty="0"/>
              <a:t>)</a:t>
            </a:r>
            <a:r>
              <a:rPr lang="zh-CN" altLang="en-US" dirty="0"/>
              <a:t>的字符。</a:t>
            </a:r>
            <a:r>
              <a:rPr lang="en-US" altLang="zh-CN" dirty="0"/>
              <a:t>2.</a:t>
            </a:r>
            <a:r>
              <a:rPr lang="zh-CN" altLang="en-US" dirty="0"/>
              <a:t>当达到接受状态时</a:t>
            </a:r>
            <a:r>
              <a:rPr lang="en-US" altLang="zh-CN" dirty="0"/>
              <a:t>:</a:t>
            </a:r>
            <a:r>
              <a:rPr lang="zh-CN" altLang="en-US" dirty="0"/>
              <a:t>返回刚刚识别的令牌，以及任何关联的属性。</a:t>
            </a:r>
            <a:r>
              <a:rPr lang="en-US" altLang="zh-CN" dirty="0"/>
              <a:t>3.</a:t>
            </a:r>
            <a:r>
              <a:rPr lang="zh-CN" altLang="en-US" dirty="0"/>
              <a:t>当到达错误状态时</a:t>
            </a:r>
            <a:r>
              <a:rPr lang="en-US" altLang="zh-CN" dirty="0"/>
              <a:t>:</a:t>
            </a:r>
            <a:r>
              <a:rPr lang="zh-CN" altLang="en-US" dirty="0"/>
              <a:t>要么在输入中备份</a:t>
            </a:r>
            <a:r>
              <a:rPr lang="en-US" altLang="zh-CN" dirty="0"/>
              <a:t>(</a:t>
            </a:r>
            <a:r>
              <a:rPr lang="zh-CN" altLang="en-US" dirty="0"/>
              <a:t>回溯</a:t>
            </a:r>
            <a:r>
              <a:rPr lang="en-US" altLang="zh-CN" dirty="0"/>
              <a:t>)</a:t>
            </a:r>
            <a:r>
              <a:rPr lang="zh-CN" altLang="en-US" dirty="0"/>
              <a:t>，要么生成错误令牌。示例</a:t>
            </a:r>
            <a:r>
              <a:rPr lang="en-US" altLang="zh-CN" dirty="0"/>
              <a:t>:</a:t>
            </a:r>
            <a:r>
              <a:rPr lang="zh-CN" altLang="en-US" dirty="0"/>
              <a:t>带分隔符和返回值的标识符的有限自动化。</a:t>
            </a:r>
          </a:p>
        </p:txBody>
      </p:sp>
      <p:sp>
        <p:nvSpPr>
          <p:cNvPr id="4" name="灯片编号占位符 3"/>
          <p:cNvSpPr>
            <a:spLocks noGrp="1"/>
          </p:cNvSpPr>
          <p:nvPr>
            <p:ph type="sldNum" sz="quarter" idx="5"/>
          </p:nvPr>
        </p:nvSpPr>
        <p:spPr/>
        <p:txBody>
          <a:bodyPr/>
          <a:lstStyle/>
          <a:p>
            <a:fld id="{F750AD5D-890F-4ADC-829E-96AA52C34433}" type="slidenum">
              <a:rPr lang="zh-CN" altLang="en-US" smtClean="0"/>
              <a:t>39</a:t>
            </a:fld>
            <a:endParaRPr lang="zh-CN" altLang="en-US"/>
          </a:p>
        </p:txBody>
      </p:sp>
    </p:spTree>
    <p:extLst>
      <p:ext uri="{BB962C8B-B14F-4D97-AF65-F5344CB8AC3E}">
        <p14:creationId xmlns:p14="http://schemas.microsoft.com/office/powerpoint/2010/main" val="1977631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50AD5D-890F-4ADC-829E-96AA52C34433}" type="slidenum">
              <a:rPr lang="zh-CN" altLang="en-US" smtClean="0"/>
              <a:t>40</a:t>
            </a:fld>
            <a:endParaRPr lang="zh-CN" altLang="en-US"/>
          </a:p>
        </p:txBody>
      </p:sp>
    </p:spTree>
    <p:extLst>
      <p:ext uri="{BB962C8B-B14F-4D97-AF65-F5344CB8AC3E}">
        <p14:creationId xmlns:p14="http://schemas.microsoft.com/office/powerpoint/2010/main" val="409490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2F9B9-E20A-40ED-9C8B-B2C00B58678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C39BB9-26D6-4D41-A3CC-25EEFE63D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2BEEB9E-9825-4747-B3AE-250BB90A66ED}"/>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5" name="页脚占位符 4">
            <a:extLst>
              <a:ext uri="{FF2B5EF4-FFF2-40B4-BE49-F238E27FC236}">
                <a16:creationId xmlns:a16="http://schemas.microsoft.com/office/drawing/2014/main" id="{5164B18A-78D9-460F-81A2-7E0EF5892B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481300-4E73-4FE7-BA98-B6729DB4A9B7}"/>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497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84ACB-9688-404B-8273-A827571A5D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FFFB9A-8AE1-4569-9A3B-9072B828C8C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CBD44AB-F733-48C8-B952-FAF276BE6FCB}"/>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5" name="页脚占位符 4">
            <a:extLst>
              <a:ext uri="{FF2B5EF4-FFF2-40B4-BE49-F238E27FC236}">
                <a16:creationId xmlns:a16="http://schemas.microsoft.com/office/drawing/2014/main" id="{0E48BCB6-D079-480C-A382-CF435E349F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10B84-E360-49BB-9CDB-4D69566B21DB}"/>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394640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F7D337-A83D-4D38-AAED-E980ACB560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B8EB04-7835-49B3-B806-65E84765BC9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368BFF2-19D0-4733-823D-05D9D46E896A}"/>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5" name="页脚占位符 4">
            <a:extLst>
              <a:ext uri="{FF2B5EF4-FFF2-40B4-BE49-F238E27FC236}">
                <a16:creationId xmlns:a16="http://schemas.microsoft.com/office/drawing/2014/main" id="{E2C66646-AFA6-4291-93F2-1F2BF085BB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3319F7-BB88-456F-AEF7-532AD9559E36}"/>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1145176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E9412-3721-4D8F-AB33-EA1433932E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77A446-A6D9-4221-92AE-F2DC17DEE16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F94790-0675-4AE6-A264-DCF4501E4E5B}"/>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5" name="页脚占位符 4">
            <a:extLst>
              <a:ext uri="{FF2B5EF4-FFF2-40B4-BE49-F238E27FC236}">
                <a16:creationId xmlns:a16="http://schemas.microsoft.com/office/drawing/2014/main" id="{DBF6B963-AEC8-486F-9C71-3CB82C1185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1C0287-D494-4709-9C91-61B543C0433D}"/>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201389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B23F0-C060-492B-A539-260AE71841E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2B3CD9-9D7F-4A4E-BFAD-86F2454DAF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D46A826-F02E-44A6-8A71-E14C4169FAC0}"/>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5" name="页脚占位符 4">
            <a:extLst>
              <a:ext uri="{FF2B5EF4-FFF2-40B4-BE49-F238E27FC236}">
                <a16:creationId xmlns:a16="http://schemas.microsoft.com/office/drawing/2014/main" id="{DA21D287-F7F7-49E0-8A40-26C6916572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90FD20-76F4-4D83-B9A6-47661F7F4C5D}"/>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66150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9C1ED-13B2-43B5-85BC-E66F92776B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B0B29B-ED31-40FE-82B6-EED98590396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EB17A38-1128-4687-B3EF-4CDCAF62B3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89B9C08-7605-48CF-A164-E38B0B8CBB75}"/>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6" name="页脚占位符 5">
            <a:extLst>
              <a:ext uri="{FF2B5EF4-FFF2-40B4-BE49-F238E27FC236}">
                <a16:creationId xmlns:a16="http://schemas.microsoft.com/office/drawing/2014/main" id="{E824D667-C041-4D34-BA2D-ADB7F8613F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E9064B-D8EA-45B1-9DF1-60EB9F5D88AE}"/>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117261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21F7A-3A44-4C07-BC74-14384DE24A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7F2B8-F970-4109-A562-B85E8CCC8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47D862F-F1BF-4917-97B7-F37053FE9DA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B6F84FE-9869-4704-A6CF-86FF73F33E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524253A-0585-4629-BD46-A559C19A4BF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0BD2E8E-0563-448B-8315-426419F5A25A}"/>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8" name="页脚占位符 7">
            <a:extLst>
              <a:ext uri="{FF2B5EF4-FFF2-40B4-BE49-F238E27FC236}">
                <a16:creationId xmlns:a16="http://schemas.microsoft.com/office/drawing/2014/main" id="{5451C622-850D-4936-9166-085890AA262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1D6AC2F-3248-496F-A7E1-61897FDFDF6F}"/>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93645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FCD23-8E51-4E88-934A-8EDED90F1C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7294A1-AE7E-4FBC-B436-4C985C95C57F}"/>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4" name="页脚占位符 3">
            <a:extLst>
              <a:ext uri="{FF2B5EF4-FFF2-40B4-BE49-F238E27FC236}">
                <a16:creationId xmlns:a16="http://schemas.microsoft.com/office/drawing/2014/main" id="{02E6CDD6-B2D9-4A5F-B705-3491A1D5644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9A472F6-B7F8-4C80-9FD1-487CC2DFD321}"/>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122577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47C515A-B374-4656-B01E-8AF5FBB8D99B}"/>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3" name="页脚占位符 2">
            <a:extLst>
              <a:ext uri="{FF2B5EF4-FFF2-40B4-BE49-F238E27FC236}">
                <a16:creationId xmlns:a16="http://schemas.microsoft.com/office/drawing/2014/main" id="{7EE7CCA1-C371-4A76-BF53-DC387F3D3F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ECDF3C-1F80-44F0-808D-4D6B26CE255D}"/>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4066797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F9699-7DAB-47CE-A7DD-2633DB466F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376EC0-F2C0-42B3-AC3E-51173E089A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0CFE25A-DE46-40E4-A592-F6FE0B561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19FE5-4EEF-45FB-9D04-755DF33AAA7E}"/>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6" name="页脚占位符 5">
            <a:extLst>
              <a:ext uri="{FF2B5EF4-FFF2-40B4-BE49-F238E27FC236}">
                <a16:creationId xmlns:a16="http://schemas.microsoft.com/office/drawing/2014/main" id="{D8468A15-83AC-48E8-957C-9CDB6F66E6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CA6780-570A-488D-8811-3830FD2CACAF}"/>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60579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9531D-4656-426C-B93F-1EB3EDFD14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DF194D1-B0B5-4EF1-8DE0-58DA4CD41D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0B8E23F-64C9-4EB0-8C4C-7250CC76FD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8C9531-17BE-4D8A-957A-F527A5B333E3}"/>
              </a:ext>
            </a:extLst>
          </p:cNvPr>
          <p:cNvSpPr>
            <a:spLocks noGrp="1"/>
          </p:cNvSpPr>
          <p:nvPr>
            <p:ph type="dt" sz="half" idx="10"/>
          </p:nvPr>
        </p:nvSpPr>
        <p:spPr/>
        <p:txBody>
          <a:bodyPr/>
          <a:lstStyle/>
          <a:p>
            <a:fld id="{7D0D23FF-B8C7-4D26-8EDA-90392672A014}" type="datetimeFigureOut">
              <a:rPr lang="zh-CN" altLang="en-US" smtClean="0"/>
              <a:t>2025/3/17</a:t>
            </a:fld>
            <a:endParaRPr lang="zh-CN" altLang="en-US"/>
          </a:p>
        </p:txBody>
      </p:sp>
      <p:sp>
        <p:nvSpPr>
          <p:cNvPr id="6" name="页脚占位符 5">
            <a:extLst>
              <a:ext uri="{FF2B5EF4-FFF2-40B4-BE49-F238E27FC236}">
                <a16:creationId xmlns:a16="http://schemas.microsoft.com/office/drawing/2014/main" id="{3DC725B2-106B-4003-97B0-8CD6CA2D24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9BBA4B-21E6-4BF5-9B55-780A10B57DE6}"/>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582865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82646E2-CA8B-4AC6-810B-FC1BB209B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F86376B-A098-469E-AA9F-3AD42D2E7C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3EB503D-6B57-482A-95A1-7451D0019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0D23FF-B8C7-4D26-8EDA-90392672A014}" type="datetimeFigureOut">
              <a:rPr lang="zh-CN" altLang="en-US" smtClean="0"/>
              <a:t>2025/3/17</a:t>
            </a:fld>
            <a:endParaRPr lang="zh-CN" altLang="en-US"/>
          </a:p>
        </p:txBody>
      </p:sp>
      <p:sp>
        <p:nvSpPr>
          <p:cNvPr id="5" name="页脚占位符 4">
            <a:extLst>
              <a:ext uri="{FF2B5EF4-FFF2-40B4-BE49-F238E27FC236}">
                <a16:creationId xmlns:a16="http://schemas.microsoft.com/office/drawing/2014/main" id="{40B4C9EF-3E7C-414D-8653-2FF08B7D0B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26E14E-49BE-478C-BBFC-C375D31D3A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2047464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2.png"/><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2.jpe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4.webp"/><Relationship Id="rId2" Type="http://schemas.openxmlformats.org/officeDocument/2006/relationships/image" Target="../media/image123.webp"/><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44B91-2F9D-49F1-8BB3-4A9C7E2872E1}"/>
              </a:ext>
            </a:extLst>
          </p:cNvPr>
          <p:cNvSpPr>
            <a:spLocks noGrp="1"/>
          </p:cNvSpPr>
          <p:nvPr>
            <p:ph type="ctrTitle"/>
          </p:nvPr>
        </p:nvSpPr>
        <p:spPr>
          <a:xfrm>
            <a:off x="1259174" y="1122363"/>
            <a:ext cx="9688226" cy="2387600"/>
          </a:xfrm>
        </p:spPr>
        <p:txBody>
          <a:bodyPr>
            <a:normAutofit fontScale="90000"/>
          </a:bodyPr>
          <a:lstStyle/>
          <a:p>
            <a:br>
              <a:rPr lang="zh-CN" altLang="en-US" dirty="0"/>
            </a:br>
            <a:r>
              <a:rPr lang="en-US" altLang="zh-CN" dirty="0"/>
              <a:t> </a:t>
            </a:r>
            <a:r>
              <a:rPr lang="en-US" altLang="zh-CN" b="1" dirty="0"/>
              <a:t>Chapter 2 Scanning (lexical analysis)</a:t>
            </a:r>
            <a:endParaRPr lang="zh-CN" altLang="en-US" dirty="0"/>
          </a:p>
        </p:txBody>
      </p:sp>
      <p:sp>
        <p:nvSpPr>
          <p:cNvPr id="3" name="副标题 2">
            <a:extLst>
              <a:ext uri="{FF2B5EF4-FFF2-40B4-BE49-F238E27FC236}">
                <a16:creationId xmlns:a16="http://schemas.microsoft.com/office/drawing/2014/main" id="{72884A7C-9F9B-4191-A7B1-DAA16F784EFD}"/>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580417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B5EE91-1210-48F3-909C-0CAE85F303E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0DCBEA7-D34B-4EA3-B988-9C10BBCDC66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EB6CDDB-861F-40E0-9E3D-3A47B92EB89E}"/>
              </a:ext>
            </a:extLst>
          </p:cNvPr>
          <p:cNvPicPr>
            <a:picLocks noChangeAspect="1"/>
          </p:cNvPicPr>
          <p:nvPr/>
        </p:nvPicPr>
        <p:blipFill>
          <a:blip r:embed="rId2"/>
          <a:stretch>
            <a:fillRect/>
          </a:stretch>
        </p:blipFill>
        <p:spPr>
          <a:xfrm>
            <a:off x="371544" y="548047"/>
            <a:ext cx="11790476" cy="5761905"/>
          </a:xfrm>
          <a:prstGeom prst="rect">
            <a:avLst/>
          </a:prstGeom>
        </p:spPr>
      </p:pic>
      <p:pic>
        <p:nvPicPr>
          <p:cNvPr id="6" name="图片 5">
            <a:extLst>
              <a:ext uri="{FF2B5EF4-FFF2-40B4-BE49-F238E27FC236}">
                <a16:creationId xmlns:a16="http://schemas.microsoft.com/office/drawing/2014/main" id="{CE6E1AAC-D557-5D4D-F70E-C65B95894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spTree>
    <p:extLst>
      <p:ext uri="{BB962C8B-B14F-4D97-AF65-F5344CB8AC3E}">
        <p14:creationId xmlns:p14="http://schemas.microsoft.com/office/powerpoint/2010/main" val="254379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B854E-B916-4D85-9202-41F1DBCDAC3D}"/>
              </a:ext>
            </a:extLst>
          </p:cNvPr>
          <p:cNvSpPr>
            <a:spLocks noGrp="1"/>
          </p:cNvSpPr>
          <p:nvPr>
            <p:ph type="title"/>
          </p:nvPr>
        </p:nvSpPr>
        <p:spPr/>
        <p:txBody>
          <a:bodyPr/>
          <a:lstStyle/>
          <a:p>
            <a:r>
              <a:rPr lang="en-US" altLang="zh-CN" dirty="0"/>
              <a:t>2.2.1 Definition of Regular Expression</a:t>
            </a:r>
            <a:endParaRPr lang="zh-CN" altLang="en-US" dirty="0"/>
          </a:p>
        </p:txBody>
      </p:sp>
      <p:sp>
        <p:nvSpPr>
          <p:cNvPr id="3" name="内容占位符 2">
            <a:extLst>
              <a:ext uri="{FF2B5EF4-FFF2-40B4-BE49-F238E27FC236}">
                <a16:creationId xmlns:a16="http://schemas.microsoft.com/office/drawing/2014/main" id="{0FECBA40-CE41-49B9-A9D3-5A1213C3DF03}"/>
              </a:ext>
            </a:extLst>
          </p:cNvPr>
          <p:cNvSpPr>
            <a:spLocks noGrp="1"/>
          </p:cNvSpPr>
          <p:nvPr>
            <p:ph idx="1"/>
          </p:nvPr>
        </p:nvSpPr>
        <p:spPr/>
        <p:txBody>
          <a:bodyPr/>
          <a:lstStyle/>
          <a:p>
            <a:endParaRPr lang="zh-CN" altLang="en-US"/>
          </a:p>
        </p:txBody>
      </p:sp>
      <p:grpSp>
        <p:nvGrpSpPr>
          <p:cNvPr id="6" name="组合 5">
            <a:extLst>
              <a:ext uri="{FF2B5EF4-FFF2-40B4-BE49-F238E27FC236}">
                <a16:creationId xmlns:a16="http://schemas.microsoft.com/office/drawing/2014/main" id="{0AC7FF61-1705-42AB-8A89-998940CF8943}"/>
              </a:ext>
            </a:extLst>
          </p:cNvPr>
          <p:cNvGrpSpPr/>
          <p:nvPr/>
        </p:nvGrpSpPr>
        <p:grpSpPr>
          <a:xfrm>
            <a:off x="748381" y="1697604"/>
            <a:ext cx="10898976" cy="4877034"/>
            <a:chOff x="748381" y="1877484"/>
            <a:chExt cx="10898976" cy="4877034"/>
          </a:xfrm>
        </p:grpSpPr>
        <p:pic>
          <p:nvPicPr>
            <p:cNvPr id="4" name="图片 3">
              <a:extLst>
                <a:ext uri="{FF2B5EF4-FFF2-40B4-BE49-F238E27FC236}">
                  <a16:creationId xmlns:a16="http://schemas.microsoft.com/office/drawing/2014/main" id="{6C647141-6FAB-4F72-97A1-4BD55836C91E}"/>
                </a:ext>
              </a:extLst>
            </p:cNvPr>
            <p:cNvPicPr>
              <a:picLocks noChangeAspect="1"/>
            </p:cNvPicPr>
            <p:nvPr/>
          </p:nvPicPr>
          <p:blipFill>
            <a:blip r:embed="rId2"/>
            <a:stretch>
              <a:fillRect/>
            </a:stretch>
          </p:blipFill>
          <p:spPr>
            <a:xfrm>
              <a:off x="748381" y="1877484"/>
              <a:ext cx="10695238" cy="4247619"/>
            </a:xfrm>
            <a:prstGeom prst="rect">
              <a:avLst/>
            </a:prstGeom>
          </p:spPr>
        </p:pic>
        <p:pic>
          <p:nvPicPr>
            <p:cNvPr id="5" name="图片 4">
              <a:extLst>
                <a:ext uri="{FF2B5EF4-FFF2-40B4-BE49-F238E27FC236}">
                  <a16:creationId xmlns:a16="http://schemas.microsoft.com/office/drawing/2014/main" id="{B0EEA5CD-6D75-4796-8C0C-CB0FAAC2BEC7}"/>
                </a:ext>
              </a:extLst>
            </p:cNvPr>
            <p:cNvPicPr>
              <a:picLocks noChangeAspect="1"/>
            </p:cNvPicPr>
            <p:nvPr/>
          </p:nvPicPr>
          <p:blipFill>
            <a:blip r:embed="rId3"/>
            <a:stretch>
              <a:fillRect/>
            </a:stretch>
          </p:blipFill>
          <p:spPr>
            <a:xfrm>
              <a:off x="1287906" y="5973000"/>
              <a:ext cx="10359451" cy="781518"/>
            </a:xfrm>
            <a:prstGeom prst="rect">
              <a:avLst/>
            </a:prstGeom>
          </p:spPr>
        </p:pic>
      </p:grpSp>
      <p:pic>
        <p:nvPicPr>
          <p:cNvPr id="8" name="图片 7">
            <a:extLst>
              <a:ext uri="{FF2B5EF4-FFF2-40B4-BE49-F238E27FC236}">
                <a16:creationId xmlns:a16="http://schemas.microsoft.com/office/drawing/2014/main" id="{A7A1D273-B5DF-AE67-2C1B-54F41A5B62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9" name="直接连接符 8">
            <a:extLst>
              <a:ext uri="{FF2B5EF4-FFF2-40B4-BE49-F238E27FC236}">
                <a16:creationId xmlns:a16="http://schemas.microsoft.com/office/drawing/2014/main" id="{6E33E849-656F-4915-49E7-08305E0FD11C}"/>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9742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FBE87-069E-4890-B4B7-03D25CB6B36B}"/>
              </a:ext>
            </a:extLst>
          </p:cNvPr>
          <p:cNvSpPr>
            <a:spLocks noGrp="1"/>
          </p:cNvSpPr>
          <p:nvPr>
            <p:ph type="title"/>
          </p:nvPr>
        </p:nvSpPr>
        <p:spPr/>
        <p:txBody>
          <a:bodyPr/>
          <a:lstStyle/>
          <a:p>
            <a:r>
              <a:rPr lang="en-US" altLang="zh-CN" dirty="0"/>
              <a:t>2.2.1 Definition of Regular Expression</a:t>
            </a:r>
            <a:endParaRPr lang="zh-CN" altLang="en-US" dirty="0"/>
          </a:p>
        </p:txBody>
      </p:sp>
      <p:sp>
        <p:nvSpPr>
          <p:cNvPr id="3" name="内容占位符 2">
            <a:extLst>
              <a:ext uri="{FF2B5EF4-FFF2-40B4-BE49-F238E27FC236}">
                <a16:creationId xmlns:a16="http://schemas.microsoft.com/office/drawing/2014/main" id="{9689D69E-BAE2-4AFC-8E9F-6926386F0BF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2A313471-DE5B-4709-BB4F-5600604FBE87}"/>
              </a:ext>
            </a:extLst>
          </p:cNvPr>
          <p:cNvPicPr>
            <a:picLocks noChangeAspect="1"/>
          </p:cNvPicPr>
          <p:nvPr/>
        </p:nvPicPr>
        <p:blipFill>
          <a:blip r:embed="rId2"/>
          <a:stretch>
            <a:fillRect/>
          </a:stretch>
        </p:blipFill>
        <p:spPr>
          <a:xfrm>
            <a:off x="2355329" y="1690688"/>
            <a:ext cx="7481341" cy="5005763"/>
          </a:xfrm>
          <a:prstGeom prst="rect">
            <a:avLst/>
          </a:prstGeom>
        </p:spPr>
      </p:pic>
      <p:pic>
        <p:nvPicPr>
          <p:cNvPr id="6" name="图片 5">
            <a:extLst>
              <a:ext uri="{FF2B5EF4-FFF2-40B4-BE49-F238E27FC236}">
                <a16:creationId xmlns:a16="http://schemas.microsoft.com/office/drawing/2014/main" id="{05C0C4EC-074E-CCB9-8F4B-EAB014DE1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69DD0AD3-0280-2B00-781F-1308462B45AF}"/>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719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8EC86-1B83-4018-AFED-69AE0A795DCC}"/>
              </a:ext>
            </a:extLst>
          </p:cNvPr>
          <p:cNvSpPr>
            <a:spLocks noGrp="1"/>
          </p:cNvSpPr>
          <p:nvPr>
            <p:ph type="title"/>
          </p:nvPr>
        </p:nvSpPr>
        <p:spPr/>
        <p:txBody>
          <a:bodyPr/>
          <a:lstStyle/>
          <a:p>
            <a:r>
              <a:rPr lang="en-US" altLang="zh-CN" dirty="0"/>
              <a:t>2.2.1 Definition of Regular Expression</a:t>
            </a:r>
            <a:endParaRPr lang="zh-CN" altLang="en-US" dirty="0"/>
          </a:p>
        </p:txBody>
      </p:sp>
      <p:sp>
        <p:nvSpPr>
          <p:cNvPr id="3" name="内容占位符 2">
            <a:extLst>
              <a:ext uri="{FF2B5EF4-FFF2-40B4-BE49-F238E27FC236}">
                <a16:creationId xmlns:a16="http://schemas.microsoft.com/office/drawing/2014/main" id="{49A7DFD6-4284-40D6-96E3-453BA6C28CB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EA8400F-DC5B-4840-9373-91EF74C54E56}"/>
              </a:ext>
            </a:extLst>
          </p:cNvPr>
          <p:cNvPicPr>
            <a:picLocks noChangeAspect="1"/>
          </p:cNvPicPr>
          <p:nvPr/>
        </p:nvPicPr>
        <p:blipFill>
          <a:blip r:embed="rId2"/>
          <a:stretch>
            <a:fillRect/>
          </a:stretch>
        </p:blipFill>
        <p:spPr>
          <a:xfrm>
            <a:off x="434095" y="1825625"/>
            <a:ext cx="11323809" cy="3904762"/>
          </a:xfrm>
          <a:prstGeom prst="rect">
            <a:avLst/>
          </a:prstGeom>
        </p:spPr>
      </p:pic>
      <p:pic>
        <p:nvPicPr>
          <p:cNvPr id="4" name="图片 3">
            <a:extLst>
              <a:ext uri="{FF2B5EF4-FFF2-40B4-BE49-F238E27FC236}">
                <a16:creationId xmlns:a16="http://schemas.microsoft.com/office/drawing/2014/main" id="{D63FF985-1B8B-99BB-6C1D-44484AD21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01EF7918-8E6E-C9B0-A42D-1407FC67EABD}"/>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75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7FCF5-D29B-4E43-BC8A-35095A208D72}"/>
              </a:ext>
            </a:extLst>
          </p:cNvPr>
          <p:cNvSpPr>
            <a:spLocks noGrp="1"/>
          </p:cNvSpPr>
          <p:nvPr>
            <p:ph type="title"/>
          </p:nvPr>
        </p:nvSpPr>
        <p:spPr/>
        <p:txBody>
          <a:bodyPr/>
          <a:lstStyle/>
          <a:p>
            <a:r>
              <a:rPr lang="en-US" altLang="zh-CN" dirty="0"/>
              <a:t>Example </a:t>
            </a:r>
            <a:endParaRPr lang="zh-CN" altLang="en-US" dirty="0"/>
          </a:p>
        </p:txBody>
      </p:sp>
      <p:sp>
        <p:nvSpPr>
          <p:cNvPr id="3" name="内容占位符 2">
            <a:extLst>
              <a:ext uri="{FF2B5EF4-FFF2-40B4-BE49-F238E27FC236}">
                <a16:creationId xmlns:a16="http://schemas.microsoft.com/office/drawing/2014/main" id="{387FACC4-AAAA-4A93-8D0C-521421EED19A}"/>
              </a:ext>
            </a:extLst>
          </p:cNvPr>
          <p:cNvSpPr>
            <a:spLocks noGrp="1"/>
          </p:cNvSpPr>
          <p:nvPr>
            <p:ph idx="1"/>
          </p:nvPr>
        </p:nvSpPr>
        <p:spPr>
          <a:xfrm>
            <a:off x="838200" y="1825625"/>
            <a:ext cx="10515600" cy="1831975"/>
          </a:xfrm>
        </p:spPr>
        <p:txBody>
          <a:bodyPr/>
          <a:lstStyle/>
          <a:p>
            <a:pPr marL="0" lvl="0" indent="0">
              <a:buNone/>
            </a:pPr>
            <a:r>
              <a:rPr lang="en-US" altLang="zh-CN" dirty="0"/>
              <a:t>(1) </a:t>
            </a:r>
            <a:r>
              <a:rPr lang="zh-CN" altLang="zh-CN" dirty="0"/>
              <a:t>∑</a:t>
            </a:r>
            <a:r>
              <a:rPr lang="en-US" altLang="zh-CN" dirty="0"/>
              <a:t>={a, b, c}  </a:t>
            </a:r>
            <a:endParaRPr lang="zh-CN" altLang="zh-CN" dirty="0"/>
          </a:p>
          <a:p>
            <a:r>
              <a:rPr lang="en-US" altLang="zh-CN" dirty="0"/>
              <a:t>the set of all strings over this alphabet that contain exactly one b.</a:t>
            </a:r>
            <a:endParaRPr lang="zh-CN" altLang="zh-CN" dirty="0"/>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4FB2F811-A51C-4E39-BEB6-DAEFB04065C4}"/>
              </a:ext>
            </a:extLst>
          </p:cNvPr>
          <p:cNvPicPr>
            <a:picLocks noChangeAspect="1"/>
          </p:cNvPicPr>
          <p:nvPr/>
        </p:nvPicPr>
        <p:blipFill>
          <a:blip r:embed="rId2"/>
          <a:stretch>
            <a:fillRect/>
          </a:stretch>
        </p:blipFill>
        <p:spPr>
          <a:xfrm>
            <a:off x="1068408" y="2962333"/>
            <a:ext cx="1990476" cy="466667"/>
          </a:xfrm>
          <a:prstGeom prst="rect">
            <a:avLst/>
          </a:prstGeom>
        </p:spPr>
      </p:pic>
      <p:sp>
        <p:nvSpPr>
          <p:cNvPr id="5" name="内容占位符 2">
            <a:extLst>
              <a:ext uri="{FF2B5EF4-FFF2-40B4-BE49-F238E27FC236}">
                <a16:creationId xmlns:a16="http://schemas.microsoft.com/office/drawing/2014/main" id="{D425D00A-2598-4C6D-82D2-0159C4D9D5BA}"/>
              </a:ext>
            </a:extLst>
          </p:cNvPr>
          <p:cNvSpPr txBox="1">
            <a:spLocks/>
          </p:cNvSpPr>
          <p:nvPr/>
        </p:nvSpPr>
        <p:spPr>
          <a:xfrm>
            <a:off x="838200" y="3878320"/>
            <a:ext cx="10515600" cy="18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(2) ∑={ a, b, c} </a:t>
            </a:r>
          </a:p>
          <a:p>
            <a:r>
              <a:rPr lang="en-US" altLang="zh-CN" dirty="0"/>
              <a:t>the set of all strings that  contain at most one b.</a:t>
            </a:r>
          </a:p>
          <a:p>
            <a:endParaRPr lang="en-US" altLang="zh-CN" dirty="0"/>
          </a:p>
          <a:p>
            <a:endParaRPr lang="zh-CN" altLang="en-US" dirty="0"/>
          </a:p>
        </p:txBody>
      </p:sp>
      <p:pic>
        <p:nvPicPr>
          <p:cNvPr id="7" name="图片 6">
            <a:extLst>
              <a:ext uri="{FF2B5EF4-FFF2-40B4-BE49-F238E27FC236}">
                <a16:creationId xmlns:a16="http://schemas.microsoft.com/office/drawing/2014/main" id="{57F5DBF0-30F0-43B3-8110-C73042E34847}"/>
              </a:ext>
            </a:extLst>
          </p:cNvPr>
          <p:cNvPicPr>
            <a:picLocks noChangeAspect="1"/>
          </p:cNvPicPr>
          <p:nvPr/>
        </p:nvPicPr>
        <p:blipFill>
          <a:blip r:embed="rId3"/>
          <a:stretch>
            <a:fillRect/>
          </a:stretch>
        </p:blipFill>
        <p:spPr>
          <a:xfrm>
            <a:off x="1068408" y="4919451"/>
            <a:ext cx="10515600" cy="1288950"/>
          </a:xfrm>
          <a:prstGeom prst="rect">
            <a:avLst/>
          </a:prstGeom>
        </p:spPr>
      </p:pic>
      <p:pic>
        <p:nvPicPr>
          <p:cNvPr id="6" name="图片 5">
            <a:extLst>
              <a:ext uri="{FF2B5EF4-FFF2-40B4-BE49-F238E27FC236}">
                <a16:creationId xmlns:a16="http://schemas.microsoft.com/office/drawing/2014/main" id="{5B56CDB8-D45B-2624-D04C-BBF36F1B7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8" name="直接连接符 7">
            <a:extLst>
              <a:ext uri="{FF2B5EF4-FFF2-40B4-BE49-F238E27FC236}">
                <a16:creationId xmlns:a16="http://schemas.microsoft.com/office/drawing/2014/main" id="{04A3D426-0553-3FED-9198-31C614EDEC5F}"/>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733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1B929-C72B-484E-B5EC-2738F95AD6E3}"/>
              </a:ext>
            </a:extLst>
          </p:cNvPr>
          <p:cNvSpPr>
            <a:spLocks noGrp="1"/>
          </p:cNvSpPr>
          <p:nvPr>
            <p:ph type="title"/>
          </p:nvPr>
        </p:nvSpPr>
        <p:spPr/>
        <p:txBody>
          <a:bodyPr/>
          <a:lstStyle/>
          <a:p>
            <a:r>
              <a:rPr lang="en-US" altLang="zh-CN" dirty="0"/>
              <a:t>Example </a:t>
            </a:r>
            <a:endParaRPr lang="zh-CN" altLang="en-US" dirty="0"/>
          </a:p>
        </p:txBody>
      </p:sp>
      <p:sp>
        <p:nvSpPr>
          <p:cNvPr id="4" name="内容占位符 2">
            <a:extLst>
              <a:ext uri="{FF2B5EF4-FFF2-40B4-BE49-F238E27FC236}">
                <a16:creationId xmlns:a16="http://schemas.microsoft.com/office/drawing/2014/main" id="{2EFAD4DC-2F5A-403B-A573-381E02CD1CA9}"/>
              </a:ext>
            </a:extLst>
          </p:cNvPr>
          <p:cNvSpPr txBox="1">
            <a:spLocks/>
          </p:cNvSpPr>
          <p:nvPr/>
        </p:nvSpPr>
        <p:spPr>
          <a:xfrm>
            <a:off x="838200" y="1825625"/>
            <a:ext cx="10515600" cy="18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(3) ∑={ a, b}</a:t>
            </a:r>
          </a:p>
          <a:p>
            <a:r>
              <a:rPr lang="en-US" altLang="zh-CN" dirty="0"/>
              <a:t>the set of strings consists of a single b surrounded by the same number of a’s..</a:t>
            </a:r>
            <a:endParaRPr lang="zh-CN" altLang="zh-CN" dirty="0"/>
          </a:p>
          <a:p>
            <a:endParaRPr lang="en-US" altLang="zh-CN" dirty="0"/>
          </a:p>
          <a:p>
            <a:endParaRPr lang="en-US" altLang="zh-CN" dirty="0"/>
          </a:p>
          <a:p>
            <a:endParaRPr lang="zh-CN" altLang="en-US" dirty="0"/>
          </a:p>
        </p:txBody>
      </p:sp>
      <p:pic>
        <p:nvPicPr>
          <p:cNvPr id="6" name="图片 5">
            <a:extLst>
              <a:ext uri="{FF2B5EF4-FFF2-40B4-BE49-F238E27FC236}">
                <a16:creationId xmlns:a16="http://schemas.microsoft.com/office/drawing/2014/main" id="{34D1F427-18D3-4946-A221-7265CF66633D}"/>
              </a:ext>
            </a:extLst>
          </p:cNvPr>
          <p:cNvPicPr>
            <a:picLocks noChangeAspect="1"/>
          </p:cNvPicPr>
          <p:nvPr/>
        </p:nvPicPr>
        <p:blipFill>
          <a:blip r:embed="rId2"/>
          <a:stretch>
            <a:fillRect/>
          </a:stretch>
        </p:blipFill>
        <p:spPr>
          <a:xfrm>
            <a:off x="2491238" y="3214714"/>
            <a:ext cx="7209524" cy="428571"/>
          </a:xfrm>
          <a:prstGeom prst="rect">
            <a:avLst/>
          </a:prstGeom>
        </p:spPr>
      </p:pic>
      <p:pic>
        <p:nvPicPr>
          <p:cNvPr id="7" name="图片 6">
            <a:extLst>
              <a:ext uri="{FF2B5EF4-FFF2-40B4-BE49-F238E27FC236}">
                <a16:creationId xmlns:a16="http://schemas.microsoft.com/office/drawing/2014/main" id="{83A21D9B-2A2C-4A64-8E73-EC0861B524BA}"/>
              </a:ext>
            </a:extLst>
          </p:cNvPr>
          <p:cNvPicPr>
            <a:picLocks noChangeAspect="1"/>
          </p:cNvPicPr>
          <p:nvPr/>
        </p:nvPicPr>
        <p:blipFill>
          <a:blip r:embed="rId3"/>
          <a:stretch>
            <a:fillRect/>
          </a:stretch>
        </p:blipFill>
        <p:spPr>
          <a:xfrm>
            <a:off x="1055000" y="3977599"/>
            <a:ext cx="7323809" cy="400000"/>
          </a:xfrm>
          <a:prstGeom prst="rect">
            <a:avLst/>
          </a:prstGeom>
        </p:spPr>
      </p:pic>
      <p:pic>
        <p:nvPicPr>
          <p:cNvPr id="8" name="图片 7">
            <a:extLst>
              <a:ext uri="{FF2B5EF4-FFF2-40B4-BE49-F238E27FC236}">
                <a16:creationId xmlns:a16="http://schemas.microsoft.com/office/drawing/2014/main" id="{63077EE0-179F-4B24-BF86-3FA751031972}"/>
              </a:ext>
            </a:extLst>
          </p:cNvPr>
          <p:cNvPicPr>
            <a:picLocks noChangeAspect="1"/>
          </p:cNvPicPr>
          <p:nvPr/>
        </p:nvPicPr>
        <p:blipFill>
          <a:blip r:embed="rId4"/>
          <a:stretch>
            <a:fillRect/>
          </a:stretch>
        </p:blipFill>
        <p:spPr>
          <a:xfrm>
            <a:off x="1055000" y="4562215"/>
            <a:ext cx="9038095" cy="819048"/>
          </a:xfrm>
          <a:prstGeom prst="rect">
            <a:avLst/>
          </a:prstGeom>
        </p:spPr>
      </p:pic>
      <p:pic>
        <p:nvPicPr>
          <p:cNvPr id="9" name="图片 8">
            <a:extLst>
              <a:ext uri="{FF2B5EF4-FFF2-40B4-BE49-F238E27FC236}">
                <a16:creationId xmlns:a16="http://schemas.microsoft.com/office/drawing/2014/main" id="{88762363-AAA7-446B-B661-7E3C6A32EF4C}"/>
              </a:ext>
            </a:extLst>
          </p:cNvPr>
          <p:cNvPicPr>
            <a:picLocks noChangeAspect="1"/>
          </p:cNvPicPr>
          <p:nvPr/>
        </p:nvPicPr>
        <p:blipFill>
          <a:blip r:embed="rId5"/>
          <a:stretch>
            <a:fillRect/>
          </a:stretch>
        </p:blipFill>
        <p:spPr>
          <a:xfrm>
            <a:off x="1055000" y="5617568"/>
            <a:ext cx="10761905" cy="847619"/>
          </a:xfrm>
          <a:prstGeom prst="rect">
            <a:avLst/>
          </a:prstGeom>
        </p:spPr>
      </p:pic>
      <p:pic>
        <p:nvPicPr>
          <p:cNvPr id="3" name="图片 2">
            <a:extLst>
              <a:ext uri="{FF2B5EF4-FFF2-40B4-BE49-F238E27FC236}">
                <a16:creationId xmlns:a16="http://schemas.microsoft.com/office/drawing/2014/main" id="{D37388C2-20A1-0EEB-D194-741AE827F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9A43F5DD-E125-1471-2676-795C760F801C}"/>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679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5FFD6-857C-40F8-A799-66E07D575E13}"/>
              </a:ext>
            </a:extLst>
          </p:cNvPr>
          <p:cNvSpPr>
            <a:spLocks noGrp="1"/>
          </p:cNvSpPr>
          <p:nvPr>
            <p:ph type="title"/>
          </p:nvPr>
        </p:nvSpPr>
        <p:spPr/>
        <p:txBody>
          <a:bodyPr/>
          <a:lstStyle/>
          <a:p>
            <a:r>
              <a:rPr lang="en-US" altLang="zh-CN" dirty="0"/>
              <a:t>Example </a:t>
            </a:r>
            <a:endParaRPr lang="zh-CN" altLang="en-US" dirty="0"/>
          </a:p>
        </p:txBody>
      </p:sp>
      <p:sp>
        <p:nvSpPr>
          <p:cNvPr id="3" name="内容占位符 2">
            <a:extLst>
              <a:ext uri="{FF2B5EF4-FFF2-40B4-BE49-F238E27FC236}">
                <a16:creationId xmlns:a16="http://schemas.microsoft.com/office/drawing/2014/main" id="{97EAD832-AEA8-4DF5-A52D-270C9430CC4E}"/>
              </a:ext>
            </a:extLst>
          </p:cNvPr>
          <p:cNvSpPr>
            <a:spLocks noGrp="1"/>
          </p:cNvSpPr>
          <p:nvPr>
            <p:ph idx="1"/>
          </p:nvPr>
        </p:nvSpPr>
        <p:spPr>
          <a:xfrm>
            <a:off x="838200" y="1609275"/>
            <a:ext cx="10515600" cy="4351338"/>
          </a:xfrm>
        </p:spPr>
        <p:txBody>
          <a:bodyPr/>
          <a:lstStyle/>
          <a:p>
            <a:pPr marL="0" indent="0" algn="just">
              <a:buNone/>
            </a:pPr>
            <a:r>
              <a:rPr lang="en-US" altLang="zh-CN" dirty="0"/>
              <a:t>(4) ∑={ </a:t>
            </a:r>
            <a:r>
              <a:rPr lang="en-US" altLang="zh-CN" dirty="0" err="1"/>
              <a:t>a,b,c</a:t>
            </a:r>
            <a:r>
              <a:rPr lang="en-US" altLang="zh-CN" dirty="0"/>
              <a:t>}</a:t>
            </a:r>
          </a:p>
          <a:p>
            <a:pPr algn="just"/>
            <a:r>
              <a:rPr lang="en-US" altLang="zh-CN" dirty="0"/>
              <a:t>the strings contain no two consecutive b’s </a:t>
            </a:r>
          </a:p>
          <a:p>
            <a:pPr algn="just"/>
            <a:r>
              <a:rPr lang="zh-CN" altLang="en-US" dirty="0"/>
              <a:t>在字母表</a:t>
            </a:r>
            <a:r>
              <a:rPr lang="en-US" altLang="zh-CN" dirty="0"/>
              <a:t>∑ = {</a:t>
            </a:r>
            <a:r>
              <a:rPr lang="en-US" altLang="zh-CN" i="1" dirty="0"/>
              <a:t>a, b, c</a:t>
            </a:r>
            <a:r>
              <a:rPr lang="en-US" altLang="zh-CN" dirty="0"/>
              <a:t>}</a:t>
            </a:r>
            <a:r>
              <a:rPr lang="zh-CN" altLang="en-US" dirty="0"/>
              <a:t>上的串</a:t>
            </a:r>
            <a:r>
              <a:rPr lang="en-US" altLang="zh-CN" i="1" dirty="0"/>
              <a:t>S</a:t>
            </a:r>
            <a:r>
              <a:rPr lang="zh-CN" altLang="en-US" dirty="0"/>
              <a:t>中，任意两个</a:t>
            </a:r>
            <a:r>
              <a:rPr lang="en-US" altLang="zh-CN" i="1" dirty="0"/>
              <a:t>b </a:t>
            </a:r>
            <a:r>
              <a:rPr lang="zh-CN" altLang="en-US" dirty="0"/>
              <a:t>都不相连，所以在任何两个</a:t>
            </a:r>
            <a:r>
              <a:rPr lang="en-US" altLang="zh-CN" i="1" dirty="0"/>
              <a:t>b </a:t>
            </a:r>
            <a:r>
              <a:rPr lang="zh-CN" altLang="en-US" dirty="0"/>
              <a:t>之间都至少有一个</a:t>
            </a:r>
            <a:r>
              <a:rPr lang="en-US" altLang="zh-CN" i="1" dirty="0"/>
              <a:t>a </a:t>
            </a:r>
            <a:r>
              <a:rPr lang="zh-CN" altLang="en-US" dirty="0"/>
              <a:t>或</a:t>
            </a:r>
            <a:r>
              <a:rPr lang="en-US" altLang="zh-CN" i="1" dirty="0"/>
              <a:t>c</a:t>
            </a:r>
            <a:r>
              <a:rPr lang="zh-CN" altLang="en-US" dirty="0"/>
              <a:t>。可分几步来构造这个正则表达式，首先是在每一个</a:t>
            </a:r>
            <a:r>
              <a:rPr lang="en-US" altLang="zh-CN" i="1" dirty="0"/>
              <a:t>b </a:t>
            </a:r>
            <a:r>
              <a:rPr lang="zh-CN" altLang="en-US" dirty="0"/>
              <a:t>后都有一个</a:t>
            </a:r>
            <a:r>
              <a:rPr lang="en-US" altLang="zh-CN" i="1" dirty="0"/>
              <a:t>a </a:t>
            </a:r>
            <a:r>
              <a:rPr lang="zh-CN" altLang="en-US" dirty="0"/>
              <a:t>或</a:t>
            </a:r>
            <a:r>
              <a:rPr lang="en-US" altLang="zh-CN" i="1" dirty="0"/>
              <a:t>c</a:t>
            </a:r>
            <a:r>
              <a:rPr lang="zh-CN" altLang="en-US" dirty="0"/>
              <a:t>，它写作：</a:t>
            </a:r>
            <a:endParaRPr lang="en-US" altLang="zh-CN" dirty="0"/>
          </a:p>
          <a:p>
            <a:pPr algn="just"/>
            <a:endParaRPr lang="en-US" altLang="zh-CN" dirty="0"/>
          </a:p>
          <a:p>
            <a:pPr algn="just"/>
            <a:r>
              <a:rPr lang="zh-CN" altLang="en-US" dirty="0"/>
              <a:t>将其与表达式</a:t>
            </a:r>
            <a:r>
              <a:rPr lang="en-US" altLang="zh-CN" b="1" dirty="0"/>
              <a:t>( a | c ) *</a:t>
            </a:r>
            <a:r>
              <a:rPr lang="zh-CN" altLang="en-US" dirty="0"/>
              <a:t>合并，</a:t>
            </a:r>
            <a:r>
              <a:rPr lang="en-US" altLang="zh-CN" b="1" dirty="0"/>
              <a:t>( a | c ) *</a:t>
            </a:r>
            <a:r>
              <a:rPr lang="zh-CN" altLang="en-US" dirty="0"/>
              <a:t>是与完全不包含</a:t>
            </a:r>
            <a:r>
              <a:rPr lang="en-US" altLang="zh-CN" i="1" dirty="0"/>
              <a:t>b </a:t>
            </a:r>
            <a:r>
              <a:rPr lang="zh-CN" altLang="en-US" dirty="0"/>
              <a:t>的串匹配，则写作：</a:t>
            </a:r>
          </a:p>
        </p:txBody>
      </p:sp>
      <p:pic>
        <p:nvPicPr>
          <p:cNvPr id="4" name="图片 3">
            <a:extLst>
              <a:ext uri="{FF2B5EF4-FFF2-40B4-BE49-F238E27FC236}">
                <a16:creationId xmlns:a16="http://schemas.microsoft.com/office/drawing/2014/main" id="{F8D96C09-078F-4188-9E5C-D0B81448F511}"/>
              </a:ext>
            </a:extLst>
          </p:cNvPr>
          <p:cNvPicPr>
            <a:picLocks noChangeAspect="1"/>
          </p:cNvPicPr>
          <p:nvPr/>
        </p:nvPicPr>
        <p:blipFill>
          <a:blip r:embed="rId2"/>
          <a:stretch>
            <a:fillRect/>
          </a:stretch>
        </p:blipFill>
        <p:spPr>
          <a:xfrm>
            <a:off x="1159053" y="3909732"/>
            <a:ext cx="2019048" cy="447619"/>
          </a:xfrm>
          <a:prstGeom prst="rect">
            <a:avLst/>
          </a:prstGeom>
        </p:spPr>
      </p:pic>
      <p:pic>
        <p:nvPicPr>
          <p:cNvPr id="5" name="图片 4">
            <a:extLst>
              <a:ext uri="{FF2B5EF4-FFF2-40B4-BE49-F238E27FC236}">
                <a16:creationId xmlns:a16="http://schemas.microsoft.com/office/drawing/2014/main" id="{CFC10B47-BAC4-4145-80A7-A73362140985}"/>
              </a:ext>
            </a:extLst>
          </p:cNvPr>
          <p:cNvPicPr>
            <a:picLocks noChangeAspect="1"/>
          </p:cNvPicPr>
          <p:nvPr/>
        </p:nvPicPr>
        <p:blipFill>
          <a:blip r:embed="rId3"/>
          <a:stretch>
            <a:fillRect/>
          </a:stretch>
        </p:blipFill>
        <p:spPr>
          <a:xfrm>
            <a:off x="1045367" y="5518359"/>
            <a:ext cx="4081269" cy="583038"/>
          </a:xfrm>
          <a:prstGeom prst="rect">
            <a:avLst/>
          </a:prstGeom>
        </p:spPr>
      </p:pic>
      <p:pic>
        <p:nvPicPr>
          <p:cNvPr id="6" name="图片 5">
            <a:extLst>
              <a:ext uri="{FF2B5EF4-FFF2-40B4-BE49-F238E27FC236}">
                <a16:creationId xmlns:a16="http://schemas.microsoft.com/office/drawing/2014/main" id="{E65AF4E9-004F-4B90-AC3D-C2DB4EBCC489}"/>
              </a:ext>
            </a:extLst>
          </p:cNvPr>
          <p:cNvPicPr>
            <a:picLocks noChangeAspect="1"/>
          </p:cNvPicPr>
          <p:nvPr/>
        </p:nvPicPr>
        <p:blipFill>
          <a:blip r:embed="rId4"/>
          <a:stretch>
            <a:fillRect/>
          </a:stretch>
        </p:blipFill>
        <p:spPr>
          <a:xfrm>
            <a:off x="5333803" y="4983198"/>
            <a:ext cx="6227164" cy="159759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EBDF5A23-FCF6-F9A7-8E8A-960DEC86EB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8" name="直接连接符 7">
            <a:extLst>
              <a:ext uri="{FF2B5EF4-FFF2-40B4-BE49-F238E27FC236}">
                <a16:creationId xmlns:a16="http://schemas.microsoft.com/office/drawing/2014/main" id="{CFBD8F38-3527-520A-B643-5A4EC993C65D}"/>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7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307BC-AD84-42AC-8C92-5873E9D9DE4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3C2C4AC-DA8C-4090-8B87-DD002ADC4CA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47197A41-3BB2-4404-9D98-DCE59859BE86}"/>
              </a:ext>
            </a:extLst>
          </p:cNvPr>
          <p:cNvPicPr>
            <a:picLocks noChangeAspect="1"/>
          </p:cNvPicPr>
          <p:nvPr/>
        </p:nvPicPr>
        <p:blipFill>
          <a:blip r:embed="rId2"/>
          <a:stretch>
            <a:fillRect/>
          </a:stretch>
        </p:blipFill>
        <p:spPr>
          <a:xfrm>
            <a:off x="219855" y="1027906"/>
            <a:ext cx="11752289" cy="3288443"/>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D946E2B9-7A07-453C-BA2C-AAAA0D4A09E8}"/>
              </a:ext>
            </a:extLst>
          </p:cNvPr>
          <p:cNvPicPr>
            <a:picLocks noChangeAspect="1"/>
          </p:cNvPicPr>
          <p:nvPr/>
        </p:nvPicPr>
        <p:blipFill>
          <a:blip r:embed="rId3"/>
          <a:stretch>
            <a:fillRect/>
          </a:stretch>
        </p:blipFill>
        <p:spPr>
          <a:xfrm>
            <a:off x="219855" y="4599966"/>
            <a:ext cx="11752289" cy="12467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859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C6338-AF80-482B-8D4E-48D48777C692}"/>
              </a:ext>
            </a:extLst>
          </p:cNvPr>
          <p:cNvSpPr>
            <a:spLocks noGrp="1"/>
          </p:cNvSpPr>
          <p:nvPr>
            <p:ph type="title"/>
          </p:nvPr>
        </p:nvSpPr>
        <p:spPr/>
        <p:txBody>
          <a:bodyPr/>
          <a:lstStyle/>
          <a:p>
            <a:r>
              <a:rPr lang="en-US" altLang="zh-CN" dirty="0"/>
              <a:t>Example </a:t>
            </a:r>
            <a:endParaRPr lang="zh-CN" altLang="en-US" dirty="0"/>
          </a:p>
        </p:txBody>
      </p:sp>
      <p:sp>
        <p:nvSpPr>
          <p:cNvPr id="3" name="内容占位符 2">
            <a:extLst>
              <a:ext uri="{FF2B5EF4-FFF2-40B4-BE49-F238E27FC236}">
                <a16:creationId xmlns:a16="http://schemas.microsoft.com/office/drawing/2014/main" id="{AF62FE61-E7C3-427B-B71E-AE587D111A72}"/>
              </a:ext>
            </a:extLst>
          </p:cNvPr>
          <p:cNvSpPr>
            <a:spLocks noGrp="1"/>
          </p:cNvSpPr>
          <p:nvPr>
            <p:ph idx="1"/>
          </p:nvPr>
        </p:nvSpPr>
        <p:spPr/>
        <p:txBody>
          <a:bodyPr/>
          <a:lstStyle/>
          <a:p>
            <a:r>
              <a:rPr lang="en-US" altLang="zh-CN" dirty="0"/>
              <a:t>;</a:t>
            </a:r>
          </a:p>
          <a:p>
            <a:endParaRPr lang="en-US" altLang="zh-CN" dirty="0"/>
          </a:p>
          <a:p>
            <a:endParaRPr lang="en-US" altLang="zh-CN" dirty="0"/>
          </a:p>
          <a:p>
            <a:endParaRPr lang="en-US" altLang="zh-CN" dirty="0"/>
          </a:p>
          <a:p>
            <a:pPr marL="0" indent="0">
              <a:buNone/>
            </a:pPr>
            <a:endParaRPr lang="en-US" altLang="zh-CN" dirty="0"/>
          </a:p>
          <a:p>
            <a:r>
              <a:rPr lang="zh-CN" altLang="en-US" sz="2400" dirty="0"/>
              <a:t>其中</a:t>
            </a:r>
            <a:r>
              <a:rPr lang="zh-CN" altLang="en-US" dirty="0"/>
              <a:t>，</a:t>
            </a:r>
          </a:p>
        </p:txBody>
      </p:sp>
      <p:pic>
        <p:nvPicPr>
          <p:cNvPr id="4" name="图片 3">
            <a:extLst>
              <a:ext uri="{FF2B5EF4-FFF2-40B4-BE49-F238E27FC236}">
                <a16:creationId xmlns:a16="http://schemas.microsoft.com/office/drawing/2014/main" id="{85E1F229-70DC-48A5-BDA1-F0D04601989D}"/>
              </a:ext>
            </a:extLst>
          </p:cNvPr>
          <p:cNvPicPr>
            <a:picLocks noChangeAspect="1"/>
          </p:cNvPicPr>
          <p:nvPr/>
        </p:nvPicPr>
        <p:blipFill>
          <a:blip r:embed="rId2"/>
          <a:stretch>
            <a:fillRect/>
          </a:stretch>
        </p:blipFill>
        <p:spPr>
          <a:xfrm>
            <a:off x="838200" y="1825625"/>
            <a:ext cx="7286470" cy="2475670"/>
          </a:xfrm>
          <a:prstGeom prst="rect">
            <a:avLst/>
          </a:prstGeom>
          <a:ln>
            <a:noFill/>
          </a:ln>
          <a:effectLst>
            <a:softEdge rad="112500"/>
          </a:effectLst>
        </p:spPr>
      </p:pic>
      <p:pic>
        <p:nvPicPr>
          <p:cNvPr id="5" name="图片 4">
            <a:extLst>
              <a:ext uri="{FF2B5EF4-FFF2-40B4-BE49-F238E27FC236}">
                <a16:creationId xmlns:a16="http://schemas.microsoft.com/office/drawing/2014/main" id="{A6234052-BB39-480D-8169-B5971CA1080A}"/>
              </a:ext>
            </a:extLst>
          </p:cNvPr>
          <p:cNvPicPr>
            <a:picLocks noChangeAspect="1"/>
          </p:cNvPicPr>
          <p:nvPr/>
        </p:nvPicPr>
        <p:blipFill>
          <a:blip r:embed="rId3"/>
          <a:stretch>
            <a:fillRect/>
          </a:stretch>
        </p:blipFill>
        <p:spPr>
          <a:xfrm>
            <a:off x="2079286" y="4391262"/>
            <a:ext cx="1647619" cy="428571"/>
          </a:xfrm>
          <a:prstGeom prst="rect">
            <a:avLst/>
          </a:prstGeom>
        </p:spPr>
      </p:pic>
      <p:pic>
        <p:nvPicPr>
          <p:cNvPr id="6" name="图片 5">
            <a:extLst>
              <a:ext uri="{FF2B5EF4-FFF2-40B4-BE49-F238E27FC236}">
                <a16:creationId xmlns:a16="http://schemas.microsoft.com/office/drawing/2014/main" id="{3B830193-18E0-91B0-821A-8E3AC31F5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7E450351-3A86-A6F8-E714-764D904D42F9}"/>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70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5AA53-4F03-4A0A-998B-054404399743}"/>
              </a:ext>
            </a:extLst>
          </p:cNvPr>
          <p:cNvSpPr>
            <a:spLocks noGrp="1"/>
          </p:cNvSpPr>
          <p:nvPr>
            <p:ph type="title"/>
          </p:nvPr>
        </p:nvSpPr>
        <p:spPr/>
        <p:txBody>
          <a:bodyPr/>
          <a:lstStyle/>
          <a:p>
            <a:r>
              <a:rPr lang="en-US" altLang="zh-CN" dirty="0"/>
              <a:t>Example </a:t>
            </a:r>
            <a:endParaRPr lang="zh-CN" altLang="en-US" dirty="0"/>
          </a:p>
        </p:txBody>
      </p:sp>
      <p:sp>
        <p:nvSpPr>
          <p:cNvPr id="3" name="内容占位符 2">
            <a:extLst>
              <a:ext uri="{FF2B5EF4-FFF2-40B4-BE49-F238E27FC236}">
                <a16:creationId xmlns:a16="http://schemas.microsoft.com/office/drawing/2014/main" id="{4F363192-2840-4A38-973F-7A7965789A4A}"/>
              </a:ext>
            </a:extLst>
          </p:cNvPr>
          <p:cNvSpPr>
            <a:spLocks noGrp="1"/>
          </p:cNvSpPr>
          <p:nvPr>
            <p:ph idx="1"/>
          </p:nvPr>
        </p:nvSpPr>
        <p:spPr/>
        <p:txBody>
          <a:bodyPr/>
          <a:lstStyle/>
          <a:p>
            <a:endParaRPr lang="en-US" altLang="zh-CN" dirty="0"/>
          </a:p>
          <a:p>
            <a:endParaRPr lang="en-US" altLang="zh-CN" dirty="0"/>
          </a:p>
          <a:p>
            <a:endParaRPr lang="en-US" altLang="zh-CN" dirty="0"/>
          </a:p>
          <a:p>
            <a:r>
              <a:rPr lang="en-US" altLang="zh-CN" dirty="0"/>
              <a:t>the strings contain an even number(</a:t>
            </a:r>
            <a:r>
              <a:rPr lang="zh-CN" altLang="zh-CN" dirty="0"/>
              <a:t>偶数</a:t>
            </a:r>
            <a:r>
              <a:rPr lang="en-US" altLang="zh-CN" dirty="0"/>
              <a:t>) of a’s</a:t>
            </a:r>
            <a:endParaRPr lang="zh-CN" altLang="zh-CN" dirty="0"/>
          </a:p>
          <a:p>
            <a:endParaRPr lang="zh-CN" altLang="en-US" dirty="0"/>
          </a:p>
        </p:txBody>
      </p:sp>
      <p:pic>
        <p:nvPicPr>
          <p:cNvPr id="4" name="图片 3">
            <a:extLst>
              <a:ext uri="{FF2B5EF4-FFF2-40B4-BE49-F238E27FC236}">
                <a16:creationId xmlns:a16="http://schemas.microsoft.com/office/drawing/2014/main" id="{92F1A7E6-1DE7-480F-9AE2-F53EF3008F7B}"/>
              </a:ext>
            </a:extLst>
          </p:cNvPr>
          <p:cNvPicPr>
            <a:picLocks noChangeAspect="1"/>
          </p:cNvPicPr>
          <p:nvPr/>
        </p:nvPicPr>
        <p:blipFill>
          <a:blip r:embed="rId2"/>
          <a:stretch>
            <a:fillRect/>
          </a:stretch>
        </p:blipFill>
        <p:spPr>
          <a:xfrm>
            <a:off x="838200" y="1825626"/>
            <a:ext cx="4873052" cy="1036819"/>
          </a:xfrm>
          <a:prstGeom prst="rect">
            <a:avLst/>
          </a:prstGeom>
        </p:spPr>
      </p:pic>
      <p:pic>
        <p:nvPicPr>
          <p:cNvPr id="5" name="图片 4">
            <a:extLst>
              <a:ext uri="{FF2B5EF4-FFF2-40B4-BE49-F238E27FC236}">
                <a16:creationId xmlns:a16="http://schemas.microsoft.com/office/drawing/2014/main" id="{E4F76109-C5E0-49C1-BAA4-F15C8C3947B6}"/>
              </a:ext>
            </a:extLst>
          </p:cNvPr>
          <p:cNvPicPr>
            <a:picLocks noChangeAspect="1"/>
          </p:cNvPicPr>
          <p:nvPr/>
        </p:nvPicPr>
        <p:blipFill>
          <a:blip r:embed="rId3"/>
          <a:stretch>
            <a:fillRect/>
          </a:stretch>
        </p:blipFill>
        <p:spPr>
          <a:xfrm>
            <a:off x="449706" y="4585984"/>
            <a:ext cx="11292588" cy="1620777"/>
          </a:xfrm>
          <a:prstGeom prst="rect">
            <a:avLst/>
          </a:prstGeom>
        </p:spPr>
      </p:pic>
      <p:sp>
        <p:nvSpPr>
          <p:cNvPr id="6" name="箭头: 下 5">
            <a:extLst>
              <a:ext uri="{FF2B5EF4-FFF2-40B4-BE49-F238E27FC236}">
                <a16:creationId xmlns:a16="http://schemas.microsoft.com/office/drawing/2014/main" id="{8F91D743-BDA4-454A-B161-763829796570}"/>
              </a:ext>
            </a:extLst>
          </p:cNvPr>
          <p:cNvSpPr/>
          <p:nvPr/>
        </p:nvSpPr>
        <p:spPr>
          <a:xfrm>
            <a:off x="4901784" y="3995556"/>
            <a:ext cx="1648918" cy="681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7A1BF37-CFD7-0FC8-327A-40687DC7D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8" name="直接连接符 7">
            <a:extLst>
              <a:ext uri="{FF2B5EF4-FFF2-40B4-BE49-F238E27FC236}">
                <a16:creationId xmlns:a16="http://schemas.microsoft.com/office/drawing/2014/main" id="{35EE650A-E4F9-517A-1E29-09AE64C3543C}"/>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1979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53A73-3017-4B78-AEC3-4A9548378BF4}"/>
              </a:ext>
            </a:extLst>
          </p:cNvPr>
          <p:cNvSpPr>
            <a:spLocks noGrp="1"/>
          </p:cNvSpPr>
          <p:nvPr>
            <p:ph type="title"/>
          </p:nvPr>
        </p:nvSpPr>
        <p:spPr/>
        <p:txBody>
          <a:bodyPr/>
          <a:lstStyle/>
          <a:p>
            <a:r>
              <a:rPr lang="en-US" altLang="zh-CN" b="1" dirty="0"/>
              <a:t>Scanning (lexical analysis)</a:t>
            </a:r>
            <a:endParaRPr lang="zh-CN" altLang="en-US" dirty="0"/>
          </a:p>
        </p:txBody>
      </p:sp>
      <p:sp>
        <p:nvSpPr>
          <p:cNvPr id="3" name="内容占位符 2">
            <a:extLst>
              <a:ext uri="{FF2B5EF4-FFF2-40B4-BE49-F238E27FC236}">
                <a16:creationId xmlns:a16="http://schemas.microsoft.com/office/drawing/2014/main" id="{DC5D4FB3-ED68-4348-9338-2E6B088FB357}"/>
              </a:ext>
            </a:extLst>
          </p:cNvPr>
          <p:cNvSpPr>
            <a:spLocks noGrp="1"/>
          </p:cNvSpPr>
          <p:nvPr>
            <p:ph idx="1"/>
          </p:nvPr>
        </p:nvSpPr>
        <p:spPr/>
        <p:txBody>
          <a:bodyPr>
            <a:normAutofit/>
          </a:bodyPr>
          <a:lstStyle/>
          <a:p>
            <a:pPr marL="0" indent="0">
              <a:buNone/>
            </a:pPr>
            <a:r>
              <a:rPr lang="en-US" altLang="zh-CN" dirty="0"/>
              <a:t>Reading the source program as a file of characters. </a:t>
            </a:r>
            <a:endParaRPr lang="zh-CN" altLang="zh-CN" sz="2000" dirty="0"/>
          </a:p>
          <a:p>
            <a:pPr marL="0" indent="0">
              <a:buNone/>
            </a:pPr>
            <a:r>
              <a:rPr lang="en-US" altLang="zh-CN" dirty="0"/>
              <a:t>Dividing the file up into tokens.</a:t>
            </a:r>
            <a:endParaRPr lang="zh-CN" altLang="zh-CN" sz="2000" dirty="0"/>
          </a:p>
          <a:p>
            <a:r>
              <a:rPr lang="en-US" altLang="zh-CN" dirty="0"/>
              <a:t>Tokens: represents a unit of information in the source program.</a:t>
            </a:r>
            <a:endParaRPr lang="zh-CN" altLang="zh-CN" sz="2000" dirty="0"/>
          </a:p>
          <a:p>
            <a:pPr marL="0" indent="0">
              <a:buNone/>
            </a:pPr>
            <a:r>
              <a:rPr lang="en-US" altLang="zh-CN" dirty="0"/>
              <a:t> Examples: keywords, identifiers, arithmetic symbols, multicharacter symbols.</a:t>
            </a:r>
            <a:r>
              <a:rPr lang="zh-CN" altLang="en-US" sz="1400" b="0" i="0" dirty="0">
                <a:solidFill>
                  <a:srgbClr val="1C1F23"/>
                </a:solidFill>
                <a:effectLst/>
                <a:latin typeface="Inter"/>
              </a:rPr>
              <a:t>将源程序作为字符文件进行读取。 将该文件分割成词法单元。 词法单元：表示源程序中的一个信息单元。 示例：关键字、标识符、算术符号、多字符符号 。 </a:t>
            </a:r>
            <a:endParaRPr lang="zh-CN" altLang="zh-CN" sz="2000" dirty="0"/>
          </a:p>
          <a:p>
            <a:endParaRPr lang="zh-CN" altLang="en-US" dirty="0"/>
          </a:p>
        </p:txBody>
      </p:sp>
      <p:pic>
        <p:nvPicPr>
          <p:cNvPr id="5" name="图片 4">
            <a:extLst>
              <a:ext uri="{FF2B5EF4-FFF2-40B4-BE49-F238E27FC236}">
                <a16:creationId xmlns:a16="http://schemas.microsoft.com/office/drawing/2014/main" id="{AC98087D-DD2D-4A30-BDC2-070FCAB0FC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1043690" y="4414620"/>
            <a:ext cx="10104620" cy="2078255"/>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E0140271-4CB3-699A-2974-3BF80DF24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14" name="直接连接符 13">
            <a:extLst>
              <a:ext uri="{FF2B5EF4-FFF2-40B4-BE49-F238E27FC236}">
                <a16:creationId xmlns:a16="http://schemas.microsoft.com/office/drawing/2014/main" id="{309ED080-C4FA-773E-541E-A66DE6DADC0A}"/>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72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3E0A9-62AD-4997-84CA-85CAF6C5AFA0}"/>
              </a:ext>
            </a:extLst>
          </p:cNvPr>
          <p:cNvSpPr>
            <a:spLocks noGrp="1"/>
          </p:cNvSpPr>
          <p:nvPr>
            <p:ph type="title"/>
          </p:nvPr>
        </p:nvSpPr>
        <p:spPr/>
        <p:txBody>
          <a:bodyPr/>
          <a:lstStyle/>
          <a:p>
            <a:r>
              <a:rPr lang="en-US" altLang="zh-CN" b="1" dirty="0"/>
              <a:t>Exercise </a:t>
            </a:r>
            <a:endParaRPr lang="zh-CN" altLang="en-US" dirty="0"/>
          </a:p>
        </p:txBody>
      </p:sp>
      <p:sp>
        <p:nvSpPr>
          <p:cNvPr id="3" name="内容占位符 2">
            <a:extLst>
              <a:ext uri="{FF2B5EF4-FFF2-40B4-BE49-F238E27FC236}">
                <a16:creationId xmlns:a16="http://schemas.microsoft.com/office/drawing/2014/main" id="{CAEEC70B-4316-424D-83BF-AC5A7150D73F}"/>
              </a:ext>
            </a:extLst>
          </p:cNvPr>
          <p:cNvSpPr>
            <a:spLocks noGrp="1"/>
          </p:cNvSpPr>
          <p:nvPr>
            <p:ph idx="1"/>
          </p:nvPr>
        </p:nvSpPr>
        <p:spPr/>
        <p:txBody>
          <a:bodyPr/>
          <a:lstStyle/>
          <a:p>
            <a:r>
              <a:rPr lang="en-US" altLang="zh-CN" dirty="0"/>
              <a:t>(1)  L( a(</a:t>
            </a:r>
            <a:r>
              <a:rPr lang="en-US" altLang="zh-CN" dirty="0" err="1"/>
              <a:t>a|b</a:t>
            </a:r>
            <a:r>
              <a:rPr lang="en-US" altLang="zh-CN" dirty="0"/>
              <a:t>)*b )  =   </a:t>
            </a:r>
          </a:p>
          <a:p>
            <a:pPr marL="0" indent="0">
              <a:buNone/>
            </a:pPr>
            <a:r>
              <a:rPr lang="en-US" altLang="zh-CN" dirty="0"/>
              <a:t>    </a:t>
            </a:r>
            <a:endParaRPr lang="zh-CN" altLang="zh-CN" dirty="0"/>
          </a:p>
          <a:p>
            <a:r>
              <a:rPr lang="en-US" altLang="zh-CN" dirty="0"/>
              <a:t>(2)  L(( (</a:t>
            </a:r>
            <a:r>
              <a:rPr lang="zh-CN" altLang="zh-CN" dirty="0"/>
              <a:t>ε</a:t>
            </a:r>
            <a:r>
              <a:rPr lang="en-US" altLang="zh-CN" dirty="0"/>
              <a:t>|a) b*)*)   =  </a:t>
            </a:r>
          </a:p>
          <a:p>
            <a:endParaRPr lang="zh-CN" altLang="zh-CN" dirty="0"/>
          </a:p>
          <a:p>
            <a:r>
              <a:rPr lang="en-US" altLang="zh-CN" dirty="0"/>
              <a:t>(3)  L( (</a:t>
            </a:r>
            <a:r>
              <a:rPr lang="en-US" altLang="zh-CN" dirty="0" err="1"/>
              <a:t>a|b</a:t>
            </a:r>
            <a:r>
              <a:rPr lang="en-US" altLang="zh-CN" dirty="0"/>
              <a:t>)* a(</a:t>
            </a:r>
            <a:r>
              <a:rPr lang="en-US" altLang="zh-CN" dirty="0" err="1"/>
              <a:t>a|b</a:t>
            </a:r>
            <a:r>
              <a:rPr lang="en-US" altLang="zh-CN" dirty="0"/>
              <a:t>) (</a:t>
            </a:r>
            <a:r>
              <a:rPr lang="en-US" altLang="zh-CN" dirty="0" err="1"/>
              <a:t>a|b</a:t>
            </a:r>
            <a:r>
              <a:rPr lang="en-US" altLang="zh-CN" dirty="0"/>
              <a:t>) ) = </a:t>
            </a:r>
          </a:p>
          <a:p>
            <a:endParaRPr lang="zh-CN" altLang="zh-CN" dirty="0"/>
          </a:p>
          <a:p>
            <a:r>
              <a:rPr lang="en-US" altLang="zh-CN" dirty="0"/>
              <a:t>(4)  L( a*</a:t>
            </a:r>
            <a:r>
              <a:rPr lang="en-US" altLang="zh-CN" dirty="0" err="1"/>
              <a:t>ba</a:t>
            </a:r>
            <a:r>
              <a:rPr lang="en-US" altLang="zh-CN" dirty="0"/>
              <a:t>*</a:t>
            </a:r>
            <a:r>
              <a:rPr lang="en-US" altLang="zh-CN" dirty="0" err="1"/>
              <a:t>ba</a:t>
            </a:r>
            <a:r>
              <a:rPr lang="en-US" altLang="zh-CN" dirty="0"/>
              <a:t>*</a:t>
            </a:r>
            <a:r>
              <a:rPr lang="en-US" altLang="zh-CN" dirty="0" err="1"/>
              <a:t>ba</a:t>
            </a:r>
            <a:r>
              <a:rPr lang="en-US" altLang="zh-CN" dirty="0"/>
              <a:t>* ) = </a:t>
            </a:r>
            <a:endParaRPr lang="zh-CN" altLang="zh-CN" dirty="0"/>
          </a:p>
          <a:p>
            <a:endParaRPr lang="zh-CN" altLang="en-US" dirty="0"/>
          </a:p>
        </p:txBody>
      </p:sp>
      <p:pic>
        <p:nvPicPr>
          <p:cNvPr id="4" name="图片 3">
            <a:extLst>
              <a:ext uri="{FF2B5EF4-FFF2-40B4-BE49-F238E27FC236}">
                <a16:creationId xmlns:a16="http://schemas.microsoft.com/office/drawing/2014/main" id="{3C620159-3FB8-050A-4ABB-59514EE8C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0F259A98-75F5-2419-DCFD-DC74885C8391}"/>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0829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5DA5A-2721-4E44-BEB4-98C5524601AF}"/>
              </a:ext>
            </a:extLst>
          </p:cNvPr>
          <p:cNvSpPr>
            <a:spLocks noGrp="1"/>
          </p:cNvSpPr>
          <p:nvPr>
            <p:ph type="title"/>
          </p:nvPr>
        </p:nvSpPr>
        <p:spPr/>
        <p:txBody>
          <a:bodyPr/>
          <a:lstStyle/>
          <a:p>
            <a:r>
              <a:rPr lang="en-US" altLang="zh-CN" b="1" dirty="0"/>
              <a:t>2.2.2 Extensions to Regular Expressions</a:t>
            </a:r>
            <a:endParaRPr lang="zh-CN" altLang="en-US" dirty="0"/>
          </a:p>
        </p:txBody>
      </p:sp>
      <p:pic>
        <p:nvPicPr>
          <p:cNvPr id="4" name="内容占位符 3">
            <a:extLst>
              <a:ext uri="{FF2B5EF4-FFF2-40B4-BE49-F238E27FC236}">
                <a16:creationId xmlns:a16="http://schemas.microsoft.com/office/drawing/2014/main" id="{11235220-4BC3-4490-8E99-D7E2A4DD7CF0}"/>
              </a:ext>
            </a:extLst>
          </p:cNvPr>
          <p:cNvPicPr>
            <a:picLocks noGrp="1" noChangeAspect="1"/>
          </p:cNvPicPr>
          <p:nvPr>
            <p:ph idx="1"/>
          </p:nvPr>
        </p:nvPicPr>
        <p:blipFill>
          <a:blip r:embed="rId2"/>
          <a:stretch>
            <a:fillRect/>
          </a:stretch>
        </p:blipFill>
        <p:spPr>
          <a:xfrm>
            <a:off x="838200" y="1690688"/>
            <a:ext cx="7661223" cy="4351338"/>
          </a:xfrm>
          <a:prstGeom prst="rect">
            <a:avLst/>
          </a:prstGeom>
        </p:spPr>
      </p:pic>
      <p:sp>
        <p:nvSpPr>
          <p:cNvPr id="5" name="矩形 4">
            <a:extLst>
              <a:ext uri="{FF2B5EF4-FFF2-40B4-BE49-F238E27FC236}">
                <a16:creationId xmlns:a16="http://schemas.microsoft.com/office/drawing/2014/main" id="{0BA136DC-5574-45A9-A6FF-782DBF601408}"/>
              </a:ext>
            </a:extLst>
          </p:cNvPr>
          <p:cNvSpPr/>
          <p:nvPr/>
        </p:nvSpPr>
        <p:spPr>
          <a:xfrm>
            <a:off x="5599616" y="2074065"/>
            <a:ext cx="3079689" cy="369332"/>
          </a:xfrm>
          <a:prstGeom prst="rect">
            <a:avLst/>
          </a:prstGeom>
        </p:spPr>
        <p:txBody>
          <a:bodyPr wrap="none">
            <a:spAutoFit/>
          </a:bodyPr>
          <a:lstStyle/>
          <a:p>
            <a:r>
              <a:rPr lang="en-US" altLang="zh-CN" b="1" dirty="0">
                <a:latin typeface="Courier"/>
              </a:rPr>
              <a:t>( 0 | 1 ) ( 0 | 1 ) *</a:t>
            </a:r>
            <a:endParaRPr lang="zh-CN" altLang="en-US" dirty="0"/>
          </a:p>
        </p:txBody>
      </p:sp>
      <p:sp>
        <p:nvSpPr>
          <p:cNvPr id="6" name="箭头: 右 5">
            <a:extLst>
              <a:ext uri="{FF2B5EF4-FFF2-40B4-BE49-F238E27FC236}">
                <a16:creationId xmlns:a16="http://schemas.microsoft.com/office/drawing/2014/main" id="{B4687E4C-4578-4094-9C48-96925A44FBAA}"/>
              </a:ext>
            </a:extLst>
          </p:cNvPr>
          <p:cNvSpPr/>
          <p:nvPr/>
        </p:nvSpPr>
        <p:spPr>
          <a:xfrm>
            <a:off x="5074961" y="2111540"/>
            <a:ext cx="449705" cy="284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1ED83E19-4E94-4B98-93BD-6B5FD1F3B7E4}"/>
              </a:ext>
            </a:extLst>
          </p:cNvPr>
          <p:cNvPicPr>
            <a:picLocks noChangeAspect="1"/>
          </p:cNvPicPr>
          <p:nvPr/>
        </p:nvPicPr>
        <p:blipFill>
          <a:blip r:embed="rId3"/>
          <a:stretch>
            <a:fillRect/>
          </a:stretch>
        </p:blipFill>
        <p:spPr>
          <a:xfrm>
            <a:off x="5599616" y="2584141"/>
            <a:ext cx="1590476" cy="571429"/>
          </a:xfrm>
          <a:prstGeom prst="rect">
            <a:avLst/>
          </a:prstGeom>
        </p:spPr>
      </p:pic>
      <p:sp>
        <p:nvSpPr>
          <p:cNvPr id="8" name="箭头: 右 7">
            <a:extLst>
              <a:ext uri="{FF2B5EF4-FFF2-40B4-BE49-F238E27FC236}">
                <a16:creationId xmlns:a16="http://schemas.microsoft.com/office/drawing/2014/main" id="{8F05E1A7-157F-4C7D-B88C-0F01065783D5}"/>
              </a:ext>
            </a:extLst>
          </p:cNvPr>
          <p:cNvSpPr/>
          <p:nvPr/>
        </p:nvSpPr>
        <p:spPr>
          <a:xfrm>
            <a:off x="5074961" y="2789325"/>
            <a:ext cx="449705" cy="284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54AB57F-B22B-49D7-8349-FDE1072D0BC7}"/>
              </a:ext>
            </a:extLst>
          </p:cNvPr>
          <p:cNvSpPr/>
          <p:nvPr/>
        </p:nvSpPr>
        <p:spPr>
          <a:xfrm>
            <a:off x="757912" y="5945596"/>
            <a:ext cx="10515600" cy="92333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dirty="0">
                <a:latin typeface="AdobeSongStd-Light"/>
              </a:rPr>
              <a:t>我们经常需要写出字符的范围，例如所有的小写字母或所有的数字。直到现在都是在用表示法  </a:t>
            </a:r>
            <a:r>
              <a:rPr lang="en-US" altLang="zh-CN" b="1" dirty="0">
                <a:latin typeface="Courier"/>
              </a:rPr>
              <a:t>a| b |...|z </a:t>
            </a:r>
            <a:r>
              <a:rPr lang="zh-CN" altLang="en-US" dirty="0">
                <a:latin typeface="AdobeSongStd-Light"/>
              </a:rPr>
              <a:t>来表示小写字母，用</a:t>
            </a:r>
            <a:r>
              <a:rPr lang="en-US" altLang="zh-CN" b="1" dirty="0">
                <a:latin typeface="Courier"/>
              </a:rPr>
              <a:t>0|1 |...|9</a:t>
            </a:r>
            <a:r>
              <a:rPr lang="zh-CN" altLang="en-US" dirty="0">
                <a:latin typeface="AdobeSongStd-Light"/>
              </a:rPr>
              <a:t>来表示数字。还可针对这种情况使用一个特殊表示法，但常见的表示法是利用方括号和一个连字符，如</a:t>
            </a:r>
            <a:r>
              <a:rPr lang="en-US" altLang="zh-CN" b="1" dirty="0">
                <a:latin typeface="Courier"/>
              </a:rPr>
              <a:t>[a-z]</a:t>
            </a:r>
            <a:r>
              <a:rPr lang="zh-CN" altLang="en-US" dirty="0">
                <a:latin typeface="AdobeSongStd-Light"/>
              </a:rPr>
              <a:t>是指所有小写字母，</a:t>
            </a:r>
            <a:r>
              <a:rPr lang="en-US" altLang="zh-CN" b="1" dirty="0">
                <a:latin typeface="Courier"/>
              </a:rPr>
              <a:t>[0 -9]</a:t>
            </a:r>
            <a:r>
              <a:rPr lang="zh-CN" altLang="en-US" dirty="0">
                <a:latin typeface="AdobeSongStd-Light"/>
              </a:rPr>
              <a:t>则指数字。</a:t>
            </a:r>
            <a:endParaRPr lang="zh-CN" altLang="en-US" dirty="0"/>
          </a:p>
        </p:txBody>
      </p:sp>
      <p:pic>
        <p:nvPicPr>
          <p:cNvPr id="3" name="图片 2">
            <a:extLst>
              <a:ext uri="{FF2B5EF4-FFF2-40B4-BE49-F238E27FC236}">
                <a16:creationId xmlns:a16="http://schemas.microsoft.com/office/drawing/2014/main" id="{6A9E9F05-E884-A593-65A7-014A66208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10" name="直接连接符 9">
            <a:extLst>
              <a:ext uri="{FF2B5EF4-FFF2-40B4-BE49-F238E27FC236}">
                <a16:creationId xmlns:a16="http://schemas.microsoft.com/office/drawing/2014/main" id="{2D6881DB-65C6-737A-7516-45A2C69AF9FE}"/>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36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0ADD3-1FEE-4B7B-85B3-F618AEC4A5AC}"/>
              </a:ext>
            </a:extLst>
          </p:cNvPr>
          <p:cNvSpPr>
            <a:spLocks noGrp="1"/>
          </p:cNvSpPr>
          <p:nvPr>
            <p:ph type="title"/>
          </p:nvPr>
        </p:nvSpPr>
        <p:spPr/>
        <p:txBody>
          <a:bodyPr/>
          <a:lstStyle/>
          <a:p>
            <a:r>
              <a:rPr lang="en-US" altLang="zh-CN" b="1" dirty="0"/>
              <a:t>2.2.2 Extensions to Regular Expressions</a:t>
            </a:r>
            <a:endParaRPr lang="zh-CN" altLang="en-US" dirty="0"/>
          </a:p>
        </p:txBody>
      </p:sp>
      <p:sp>
        <p:nvSpPr>
          <p:cNvPr id="3" name="内容占位符 2">
            <a:extLst>
              <a:ext uri="{FF2B5EF4-FFF2-40B4-BE49-F238E27FC236}">
                <a16:creationId xmlns:a16="http://schemas.microsoft.com/office/drawing/2014/main" id="{7247A216-DDE2-4F89-AB98-024E655F971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1245A96-DCCD-4931-8166-5D02B3C3D1E2}"/>
              </a:ext>
            </a:extLst>
          </p:cNvPr>
          <p:cNvPicPr>
            <a:picLocks noChangeAspect="1"/>
          </p:cNvPicPr>
          <p:nvPr/>
        </p:nvPicPr>
        <p:blipFill>
          <a:blip r:embed="rId2"/>
          <a:stretch>
            <a:fillRect/>
          </a:stretch>
        </p:blipFill>
        <p:spPr>
          <a:xfrm>
            <a:off x="219855" y="1825625"/>
            <a:ext cx="11752289" cy="4005427"/>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A6045481-3EFE-A01D-C5C6-8C162747E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C2BD330B-84B4-AB4E-6295-08A657FBB4A9}"/>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987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19328-7CAF-47AB-977B-F41738EFC6DC}"/>
              </a:ext>
            </a:extLst>
          </p:cNvPr>
          <p:cNvSpPr>
            <a:spLocks noGrp="1"/>
          </p:cNvSpPr>
          <p:nvPr>
            <p:ph type="title"/>
          </p:nvPr>
        </p:nvSpPr>
        <p:spPr/>
        <p:txBody>
          <a:bodyPr/>
          <a:lstStyle/>
          <a:p>
            <a:r>
              <a:rPr lang="en-US" altLang="zh-CN" dirty="0"/>
              <a:t>2.2.3 Regular Expressions for Programming Language Tokens</a:t>
            </a:r>
            <a:endParaRPr lang="zh-CN" altLang="en-US" dirty="0"/>
          </a:p>
        </p:txBody>
      </p:sp>
      <p:sp>
        <p:nvSpPr>
          <p:cNvPr id="3" name="内容占位符 2">
            <a:extLst>
              <a:ext uri="{FF2B5EF4-FFF2-40B4-BE49-F238E27FC236}">
                <a16:creationId xmlns:a16="http://schemas.microsoft.com/office/drawing/2014/main" id="{8C3AE711-DB45-401F-922D-F0FA8B9EE50F}"/>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290921A8-8E23-4205-B106-4E303459C82A}"/>
              </a:ext>
            </a:extLst>
          </p:cNvPr>
          <p:cNvPicPr>
            <a:picLocks noChangeAspect="1"/>
          </p:cNvPicPr>
          <p:nvPr/>
        </p:nvPicPr>
        <p:blipFill>
          <a:blip r:embed="rId2"/>
          <a:stretch>
            <a:fillRect/>
          </a:stretch>
        </p:blipFill>
        <p:spPr>
          <a:xfrm>
            <a:off x="615175" y="2424582"/>
            <a:ext cx="7866667" cy="3752381"/>
          </a:xfrm>
          <a:prstGeom prst="rect">
            <a:avLst/>
          </a:prstGeom>
          <a:ln>
            <a:noFill/>
          </a:ln>
          <a:effectLst>
            <a:softEdge rad="112500"/>
          </a:effectLst>
        </p:spPr>
      </p:pic>
      <p:cxnSp>
        <p:nvCxnSpPr>
          <p:cNvPr id="4" name="直接连接符 3">
            <a:extLst>
              <a:ext uri="{FF2B5EF4-FFF2-40B4-BE49-F238E27FC236}">
                <a16:creationId xmlns:a16="http://schemas.microsoft.com/office/drawing/2014/main" id="{C4CABBAC-8050-B29E-0A81-E97CCB12C82E}"/>
              </a:ext>
            </a:extLst>
          </p:cNvPr>
          <p:cNvCxnSpPr>
            <a:cxnSpLocks/>
          </p:cNvCxnSpPr>
          <p:nvPr/>
        </p:nvCxnSpPr>
        <p:spPr>
          <a:xfrm>
            <a:off x="1043690" y="1690688"/>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9503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C28B4-EC2B-4D80-92C5-4FF673450027}"/>
              </a:ext>
            </a:extLst>
          </p:cNvPr>
          <p:cNvSpPr>
            <a:spLocks noGrp="1"/>
          </p:cNvSpPr>
          <p:nvPr>
            <p:ph type="title"/>
          </p:nvPr>
        </p:nvSpPr>
        <p:spPr/>
        <p:txBody>
          <a:bodyPr/>
          <a:lstStyle/>
          <a:p>
            <a:r>
              <a:rPr lang="en-US" altLang="zh-CN" dirty="0"/>
              <a:t>2.2.3 Regular Expressions for Programming Language Tokens</a:t>
            </a:r>
            <a:endParaRPr lang="zh-CN" altLang="en-US" dirty="0"/>
          </a:p>
        </p:txBody>
      </p:sp>
      <p:sp>
        <p:nvSpPr>
          <p:cNvPr id="3" name="内容占位符 2">
            <a:extLst>
              <a:ext uri="{FF2B5EF4-FFF2-40B4-BE49-F238E27FC236}">
                <a16:creationId xmlns:a16="http://schemas.microsoft.com/office/drawing/2014/main" id="{C527809A-952E-4F79-8102-C4D77830EE88}"/>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241F6468-C264-4A0E-AFCD-B4883830AA63}"/>
              </a:ext>
            </a:extLst>
          </p:cNvPr>
          <p:cNvPicPr>
            <a:picLocks noChangeAspect="1"/>
          </p:cNvPicPr>
          <p:nvPr/>
        </p:nvPicPr>
        <p:blipFill>
          <a:blip r:embed="rId3"/>
          <a:stretch>
            <a:fillRect/>
          </a:stretch>
        </p:blipFill>
        <p:spPr>
          <a:xfrm>
            <a:off x="838200" y="1763943"/>
            <a:ext cx="10697596" cy="2656144"/>
          </a:xfrm>
          <a:prstGeom prst="rect">
            <a:avLst/>
          </a:prstGeom>
        </p:spPr>
      </p:pic>
      <p:sp>
        <p:nvSpPr>
          <p:cNvPr id="5" name="矩形 4">
            <a:extLst>
              <a:ext uri="{FF2B5EF4-FFF2-40B4-BE49-F238E27FC236}">
                <a16:creationId xmlns:a16="http://schemas.microsoft.com/office/drawing/2014/main" id="{61A5700E-B46D-4C76-A347-A07DAE857CF5}"/>
              </a:ext>
            </a:extLst>
          </p:cNvPr>
          <p:cNvSpPr/>
          <p:nvPr/>
        </p:nvSpPr>
        <p:spPr>
          <a:xfrm>
            <a:off x="1812954" y="4616706"/>
            <a:ext cx="3208751" cy="461665"/>
          </a:xfrm>
          <a:prstGeom prst="rect">
            <a:avLst/>
          </a:prstGeom>
        </p:spPr>
        <p:txBody>
          <a:bodyPr wrap="square">
            <a:spAutoFit/>
          </a:bodyPr>
          <a:lstStyle/>
          <a:p>
            <a:r>
              <a:rPr lang="pt-BR" altLang="zh-CN" sz="2400" b="1" dirty="0">
                <a:latin typeface="Courier"/>
              </a:rPr>
              <a:t>ba (~(ab))* ab</a:t>
            </a:r>
            <a:endParaRPr lang="zh-CN" altLang="en-US" sz="2400" dirty="0"/>
          </a:p>
        </p:txBody>
      </p:sp>
      <p:sp>
        <p:nvSpPr>
          <p:cNvPr id="6" name="矩形 5">
            <a:extLst>
              <a:ext uri="{FF2B5EF4-FFF2-40B4-BE49-F238E27FC236}">
                <a16:creationId xmlns:a16="http://schemas.microsoft.com/office/drawing/2014/main" id="{C3D8AD81-B8B1-4A5F-A15A-90AC3F55C127}"/>
              </a:ext>
            </a:extLst>
          </p:cNvPr>
          <p:cNvSpPr/>
          <p:nvPr/>
        </p:nvSpPr>
        <p:spPr>
          <a:xfrm>
            <a:off x="5711252" y="4293540"/>
            <a:ext cx="3208751" cy="1323439"/>
          </a:xfrm>
          <a:prstGeom prst="rect">
            <a:avLst/>
          </a:prstGeom>
        </p:spPr>
        <p:txBody>
          <a:bodyPr wrap="square">
            <a:spAutoFit/>
          </a:bodyPr>
          <a:lstStyle/>
          <a:p>
            <a:r>
              <a:rPr lang="zh-CN" altLang="en-US" sz="8000" b="1" dirty="0">
                <a:solidFill>
                  <a:srgbClr val="FF0000"/>
                </a:solidFill>
                <a:latin typeface="Courier"/>
              </a:rPr>
              <a:t>？</a:t>
            </a:r>
            <a:endParaRPr lang="zh-CN" altLang="en-US" sz="8000" dirty="0">
              <a:solidFill>
                <a:srgbClr val="FF0000"/>
              </a:solidFill>
            </a:endParaRPr>
          </a:p>
        </p:txBody>
      </p:sp>
      <p:sp>
        <p:nvSpPr>
          <p:cNvPr id="7" name="矩形 6">
            <a:extLst>
              <a:ext uri="{FF2B5EF4-FFF2-40B4-BE49-F238E27FC236}">
                <a16:creationId xmlns:a16="http://schemas.microsoft.com/office/drawing/2014/main" id="{08A39321-C186-4B9B-BF46-3E0FE09FD766}"/>
              </a:ext>
            </a:extLst>
          </p:cNvPr>
          <p:cNvSpPr/>
          <p:nvPr/>
        </p:nvSpPr>
        <p:spPr>
          <a:xfrm>
            <a:off x="1812954" y="5428750"/>
            <a:ext cx="9354719" cy="707886"/>
          </a:xfrm>
          <a:prstGeom prst="rect">
            <a:avLst/>
          </a:prstGeom>
        </p:spPr>
        <p:txBody>
          <a:bodyPr wrap="square">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由于“非”运算通常限制为只能是单个字符而不能使用字符串。可尝试用</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 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 | b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 b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写出一个定义来，</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D9E219F3-5320-71AE-1961-D6463D56226F}"/>
              </a:ext>
            </a:extLst>
          </p:cNvPr>
          <p:cNvCxnSpPr>
            <a:cxnSpLocks/>
          </p:cNvCxnSpPr>
          <p:nvPr/>
        </p:nvCxnSpPr>
        <p:spPr>
          <a:xfrm>
            <a:off x="838200" y="1825625"/>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245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D7C85-0D7F-4D4C-9D8D-39E45C2F7DB8}"/>
              </a:ext>
            </a:extLst>
          </p:cNvPr>
          <p:cNvSpPr>
            <a:spLocks noGrp="1"/>
          </p:cNvSpPr>
          <p:nvPr>
            <p:ph type="title"/>
          </p:nvPr>
        </p:nvSpPr>
        <p:spPr>
          <a:xfrm>
            <a:off x="752630" y="250825"/>
            <a:ext cx="10515600" cy="1325563"/>
          </a:xfrm>
        </p:spPr>
        <p:txBody>
          <a:bodyPr/>
          <a:lstStyle/>
          <a:p>
            <a:r>
              <a:rPr lang="en-US" altLang="zh-CN" dirty="0"/>
              <a:t>Ambiguity</a:t>
            </a:r>
            <a:r>
              <a:rPr lang="zh-CN" altLang="zh-CN" dirty="0"/>
              <a:t>（二义性，奇异性）</a:t>
            </a:r>
            <a:r>
              <a:rPr lang="en-US" altLang="zh-CN" dirty="0"/>
              <a:t>, White Space</a:t>
            </a:r>
            <a:endParaRPr lang="zh-CN" altLang="en-US" dirty="0"/>
          </a:p>
        </p:txBody>
      </p:sp>
      <p:sp>
        <p:nvSpPr>
          <p:cNvPr id="3" name="内容占位符 2">
            <a:extLst>
              <a:ext uri="{FF2B5EF4-FFF2-40B4-BE49-F238E27FC236}">
                <a16:creationId xmlns:a16="http://schemas.microsoft.com/office/drawing/2014/main" id="{FB10D820-6CB5-448F-9C4E-3CA72C42A64B}"/>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r>
              <a:rPr lang="en-US" altLang="zh-CN" dirty="0"/>
              <a:t>&lt;&gt;  </a:t>
            </a:r>
            <a:r>
              <a:rPr lang="zh-CN" altLang="en-US" dirty="0"/>
              <a:t>：  </a:t>
            </a:r>
            <a:r>
              <a:rPr lang="en-US" altLang="zh-CN" dirty="0"/>
              <a:t>    &lt; </a:t>
            </a:r>
            <a:r>
              <a:rPr lang="zh-CN" altLang="en-US" dirty="0"/>
              <a:t>， </a:t>
            </a:r>
            <a:r>
              <a:rPr lang="en-US" altLang="zh-CN" dirty="0"/>
              <a:t>&gt;  </a:t>
            </a:r>
            <a:r>
              <a:rPr lang="zh-CN" altLang="en-US" dirty="0"/>
              <a:t>或者是不等于</a:t>
            </a:r>
          </a:p>
        </p:txBody>
      </p:sp>
      <p:pic>
        <p:nvPicPr>
          <p:cNvPr id="4" name="图片 3">
            <a:extLst>
              <a:ext uri="{FF2B5EF4-FFF2-40B4-BE49-F238E27FC236}">
                <a16:creationId xmlns:a16="http://schemas.microsoft.com/office/drawing/2014/main" id="{73E8A646-E29A-4C18-8FFE-6B1A01F1A794}"/>
              </a:ext>
            </a:extLst>
          </p:cNvPr>
          <p:cNvPicPr>
            <a:picLocks noChangeAspect="1"/>
          </p:cNvPicPr>
          <p:nvPr/>
        </p:nvPicPr>
        <p:blipFill>
          <a:blip r:embed="rId2"/>
          <a:stretch>
            <a:fillRect/>
          </a:stretch>
        </p:blipFill>
        <p:spPr>
          <a:xfrm>
            <a:off x="688299" y="1825625"/>
            <a:ext cx="10344462" cy="2592707"/>
          </a:xfrm>
          <a:prstGeom prst="rect">
            <a:avLst/>
          </a:prstGeom>
        </p:spPr>
      </p:pic>
      <p:sp>
        <p:nvSpPr>
          <p:cNvPr id="5" name="矩形 4">
            <a:extLst>
              <a:ext uri="{FF2B5EF4-FFF2-40B4-BE49-F238E27FC236}">
                <a16:creationId xmlns:a16="http://schemas.microsoft.com/office/drawing/2014/main" id="{FE9E639C-443B-419E-8A57-A840C760E8D9}"/>
              </a:ext>
            </a:extLst>
          </p:cNvPr>
          <p:cNvSpPr/>
          <p:nvPr/>
        </p:nvSpPr>
        <p:spPr>
          <a:xfrm>
            <a:off x="923769" y="5449624"/>
            <a:ext cx="10344461" cy="1200329"/>
          </a:xfrm>
          <a:prstGeom prst="rect">
            <a:avLst/>
          </a:prstGeom>
        </p:spPr>
        <p:txBody>
          <a:bodyPr wrap="square">
            <a:spAutoFit/>
          </a:bodyPr>
          <a:lstStyle/>
          <a:p>
            <a:pPr algn="just"/>
            <a:r>
              <a:rPr lang="en-US" altLang="zh-CN" sz="2400" b="1" dirty="0"/>
              <a:t>The principle of longest substring</a:t>
            </a:r>
            <a:r>
              <a:rPr lang="zh-CN" altLang="en-US" sz="2400" b="1" dirty="0"/>
              <a:t>：</a:t>
            </a:r>
            <a:r>
              <a:rPr lang="en-US" altLang="zh-CN" sz="2400" dirty="0"/>
              <a:t>the longest string of characters that could constitute a single token at any point is assumed to represent the next token.</a:t>
            </a:r>
            <a:endParaRPr lang="zh-CN" altLang="en-US" sz="2400" dirty="0"/>
          </a:p>
        </p:txBody>
      </p:sp>
      <p:pic>
        <p:nvPicPr>
          <p:cNvPr id="6" name="图片 5">
            <a:extLst>
              <a:ext uri="{FF2B5EF4-FFF2-40B4-BE49-F238E27FC236}">
                <a16:creationId xmlns:a16="http://schemas.microsoft.com/office/drawing/2014/main" id="{E6BBFC69-3F71-C0D1-CB31-9994DDBEA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D6C093DD-0540-1B08-A9E6-462CF9694565}"/>
              </a:ext>
            </a:extLst>
          </p:cNvPr>
          <p:cNvCxnSpPr>
            <a:cxnSpLocks/>
          </p:cNvCxnSpPr>
          <p:nvPr/>
        </p:nvCxnSpPr>
        <p:spPr>
          <a:xfrm>
            <a:off x="923769" y="1576388"/>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801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05C32-D1C6-4849-A9E7-27113BBC8B76}"/>
              </a:ext>
            </a:extLst>
          </p:cNvPr>
          <p:cNvSpPr>
            <a:spLocks noGrp="1"/>
          </p:cNvSpPr>
          <p:nvPr>
            <p:ph type="title"/>
          </p:nvPr>
        </p:nvSpPr>
        <p:spPr/>
        <p:txBody>
          <a:bodyPr/>
          <a:lstStyle/>
          <a:p>
            <a:r>
              <a:rPr lang="en-US" altLang="zh-CN" dirty="0"/>
              <a:t>Ambiguity</a:t>
            </a:r>
            <a:r>
              <a:rPr lang="zh-CN" altLang="zh-CN" dirty="0"/>
              <a:t>（二义性，奇异性）</a:t>
            </a:r>
            <a:r>
              <a:rPr lang="en-US" altLang="zh-CN" dirty="0"/>
              <a:t>, White Space</a:t>
            </a:r>
            <a:endParaRPr lang="zh-CN" altLang="en-US" dirty="0"/>
          </a:p>
        </p:txBody>
      </p:sp>
      <p:sp>
        <p:nvSpPr>
          <p:cNvPr id="3" name="内容占位符 2">
            <a:extLst>
              <a:ext uri="{FF2B5EF4-FFF2-40B4-BE49-F238E27FC236}">
                <a16:creationId xmlns:a16="http://schemas.microsoft.com/office/drawing/2014/main" id="{289BA4B9-E1AD-479B-B852-1DFE9C97E3F7}"/>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pPr algn="just"/>
            <a:r>
              <a:rPr lang="en-US" altLang="zh-CN" dirty="0">
                <a:latin typeface="Times New Roman" panose="02020603050405020304" pitchFamily="18" charset="0"/>
                <a:cs typeface="Times New Roman" panose="02020603050405020304" pitchFamily="18" charset="0"/>
              </a:rPr>
              <a:t>when it encounters a delimiter, it must arrange that the delimiter is not removed from the rest of the input, either by returning it to the input string (“backing up”) or by looking ahead before removing the character from the input.</a:t>
            </a:r>
          </a:p>
        </p:txBody>
      </p:sp>
      <p:pic>
        <p:nvPicPr>
          <p:cNvPr id="4" name="图片 3">
            <a:extLst>
              <a:ext uri="{FF2B5EF4-FFF2-40B4-BE49-F238E27FC236}">
                <a16:creationId xmlns:a16="http://schemas.microsoft.com/office/drawing/2014/main" id="{1A0A79FB-E8BC-4AA1-8553-CEF5B3A88BE4}"/>
              </a:ext>
            </a:extLst>
          </p:cNvPr>
          <p:cNvPicPr>
            <a:picLocks noChangeAspect="1"/>
          </p:cNvPicPr>
          <p:nvPr/>
        </p:nvPicPr>
        <p:blipFill>
          <a:blip r:embed="rId3"/>
          <a:stretch>
            <a:fillRect/>
          </a:stretch>
        </p:blipFill>
        <p:spPr>
          <a:xfrm>
            <a:off x="738116" y="1831895"/>
            <a:ext cx="10515600" cy="1567271"/>
          </a:xfrm>
          <a:prstGeom prst="rect">
            <a:avLst/>
          </a:prstGeom>
        </p:spPr>
      </p:pic>
      <p:pic>
        <p:nvPicPr>
          <p:cNvPr id="5" name="图片 4">
            <a:extLst>
              <a:ext uri="{FF2B5EF4-FFF2-40B4-BE49-F238E27FC236}">
                <a16:creationId xmlns:a16="http://schemas.microsoft.com/office/drawing/2014/main" id="{F243684D-523A-4FB7-A04E-D7A98EF38FFD}"/>
              </a:ext>
            </a:extLst>
          </p:cNvPr>
          <p:cNvPicPr>
            <a:picLocks noChangeAspect="1"/>
          </p:cNvPicPr>
          <p:nvPr/>
        </p:nvPicPr>
        <p:blipFill>
          <a:blip r:embed="rId4"/>
          <a:stretch>
            <a:fillRect/>
          </a:stretch>
        </p:blipFill>
        <p:spPr>
          <a:xfrm>
            <a:off x="738116" y="3444163"/>
            <a:ext cx="2371429" cy="447619"/>
          </a:xfrm>
          <a:prstGeom prst="rect">
            <a:avLst/>
          </a:prstGeom>
        </p:spPr>
      </p:pic>
      <p:sp>
        <p:nvSpPr>
          <p:cNvPr id="6" name="矩形 5">
            <a:extLst>
              <a:ext uri="{FF2B5EF4-FFF2-40B4-BE49-F238E27FC236}">
                <a16:creationId xmlns:a16="http://schemas.microsoft.com/office/drawing/2014/main" id="{A397B811-5413-4CB4-802A-FCD3F3A65939}"/>
              </a:ext>
            </a:extLst>
          </p:cNvPr>
          <p:cNvSpPr/>
          <p:nvPr/>
        </p:nvSpPr>
        <p:spPr>
          <a:xfrm>
            <a:off x="1134106" y="5504466"/>
            <a:ext cx="10119610" cy="523220"/>
          </a:xfrm>
          <a:prstGeom prst="rect">
            <a:avLst/>
          </a:prstGeom>
        </p:spPr>
        <p:txBody>
          <a:bodyPr wrap="square">
            <a:spAutoFit/>
          </a:bodyPr>
          <a:lstStyle/>
          <a:p>
            <a:r>
              <a:rPr lang="en-US" altLang="zh-CN" sz="2800" kern="100" dirty="0">
                <a:latin typeface="Times New Roman" panose="02020603050405020304" pitchFamily="18" charset="0"/>
                <a:ea typeface="宋体" panose="02010600030101010101" pitchFamily="2" charset="-122"/>
              </a:rPr>
              <a:t>buffering of input characters ,  marking places for </a:t>
            </a:r>
            <a:r>
              <a:rPr lang="en-US" altLang="zh-CN" sz="2800" kern="100" dirty="0" err="1">
                <a:latin typeface="Times New Roman" panose="02020603050405020304" pitchFamily="18" charset="0"/>
                <a:ea typeface="宋体" panose="02010600030101010101" pitchFamily="2" charset="-122"/>
              </a:rPr>
              <a:t>backtracing</a:t>
            </a:r>
            <a:r>
              <a:rPr lang="en-US" altLang="zh-CN" sz="2800" kern="100" dirty="0">
                <a:latin typeface="Times New Roman" panose="02020603050405020304" pitchFamily="18" charset="0"/>
                <a:ea typeface="宋体" panose="02010600030101010101" pitchFamily="2" charset="-122"/>
              </a:rPr>
              <a:t> (</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回溯</a:t>
            </a:r>
            <a:r>
              <a:rPr lang="en-US" altLang="zh-CN" sz="2800" kern="100" dirty="0">
                <a:latin typeface="Times New Roman" panose="02020603050405020304" pitchFamily="18" charset="0"/>
                <a:ea typeface="宋体" panose="02010600030101010101" pitchFamily="2" charset="-122"/>
              </a:rPr>
              <a:t>)</a:t>
            </a:r>
            <a:endParaRPr lang="zh-CN" altLang="en-US" sz="2800" dirty="0"/>
          </a:p>
        </p:txBody>
      </p:sp>
      <p:sp>
        <p:nvSpPr>
          <p:cNvPr id="7" name="箭头: 右 6">
            <a:extLst>
              <a:ext uri="{FF2B5EF4-FFF2-40B4-BE49-F238E27FC236}">
                <a16:creationId xmlns:a16="http://schemas.microsoft.com/office/drawing/2014/main" id="{609F82D0-517B-4A14-98D5-53DA217F5888}"/>
              </a:ext>
            </a:extLst>
          </p:cNvPr>
          <p:cNvSpPr/>
          <p:nvPr/>
        </p:nvSpPr>
        <p:spPr>
          <a:xfrm>
            <a:off x="805647" y="5473247"/>
            <a:ext cx="361013" cy="585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57FE31F-7A24-8E4E-64AB-ADB9D50569D1}"/>
              </a:ext>
            </a:extLst>
          </p:cNvPr>
          <p:cNvSpPr/>
          <p:nvPr/>
        </p:nvSpPr>
        <p:spPr>
          <a:xfrm>
            <a:off x="215462" y="3951816"/>
            <a:ext cx="11761076" cy="152383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400" b="1">
                <a:solidFill>
                  <a:srgbClr val="333333"/>
                </a:solidFill>
                <a:latin typeface="PingFang SC"/>
              </a:rPr>
              <a:t>在语法分析过程中，分析器根据当前已经扫描过的标记流，再加上尚未扫描的标记，确定怎样分析这个句子。如果只看一个尚未处理的标记就能确定怎么进行下一步分析，就叫做</a:t>
            </a:r>
            <a:r>
              <a:rPr lang="en-US" altLang="zh-CN" sz="2400" b="1">
                <a:solidFill>
                  <a:srgbClr val="333333"/>
                </a:solidFill>
                <a:latin typeface="PingFang SC"/>
              </a:rPr>
              <a:t>Lookahead 1</a:t>
            </a:r>
            <a:r>
              <a:rPr lang="zh-CN" altLang="en-US" sz="2400" b="1">
                <a:solidFill>
                  <a:srgbClr val="333333"/>
                </a:solidFill>
                <a:latin typeface="PingFang SC"/>
              </a:rPr>
              <a:t>，如果需要看两个才能确定，就叫做</a:t>
            </a:r>
            <a:r>
              <a:rPr lang="en-US" altLang="zh-CN" sz="2400" b="1">
                <a:solidFill>
                  <a:srgbClr val="333333"/>
                </a:solidFill>
                <a:latin typeface="PingFang SC"/>
              </a:rPr>
              <a:t>Lookahead 2</a:t>
            </a:r>
            <a:r>
              <a:rPr lang="zh-CN" altLang="en-US" sz="2400" b="1">
                <a:solidFill>
                  <a:srgbClr val="333333"/>
                </a:solidFill>
                <a:latin typeface="PingFang SC"/>
              </a:rPr>
              <a:t>，依此类推</a:t>
            </a:r>
            <a:r>
              <a:rPr lang="en-US" altLang="zh-CN" sz="2400" b="1">
                <a:solidFill>
                  <a:srgbClr val="333333"/>
                </a:solidFill>
                <a:latin typeface="PingFang SC"/>
              </a:rPr>
              <a:t>.</a:t>
            </a:r>
            <a:endParaRPr lang="zh-CN" altLang="en-US" sz="2400" b="1" dirty="0"/>
          </a:p>
        </p:txBody>
      </p:sp>
      <p:pic>
        <p:nvPicPr>
          <p:cNvPr id="9" name="图片 8">
            <a:extLst>
              <a:ext uri="{FF2B5EF4-FFF2-40B4-BE49-F238E27FC236}">
                <a16:creationId xmlns:a16="http://schemas.microsoft.com/office/drawing/2014/main" id="{E54C50DF-B7F0-3D06-71B9-A67D5AAF49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10" name="直接连接符 9">
            <a:extLst>
              <a:ext uri="{FF2B5EF4-FFF2-40B4-BE49-F238E27FC236}">
                <a16:creationId xmlns:a16="http://schemas.microsoft.com/office/drawing/2014/main" id="{D9519A90-D302-5033-1110-D842992F8E71}"/>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560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BAB6F-F071-4788-9DDF-A203D3C8D32E}"/>
              </a:ext>
            </a:extLst>
          </p:cNvPr>
          <p:cNvSpPr>
            <a:spLocks noGrp="1"/>
          </p:cNvSpPr>
          <p:nvPr>
            <p:ph type="title"/>
          </p:nvPr>
        </p:nvSpPr>
        <p:spPr/>
        <p:txBody>
          <a:bodyPr/>
          <a:lstStyle/>
          <a:p>
            <a:r>
              <a:rPr lang="en-US" altLang="zh-CN" b="1" dirty="0"/>
              <a:t>2.3  Finite Automata</a:t>
            </a:r>
            <a:endParaRPr lang="zh-CN" altLang="en-US" dirty="0"/>
          </a:p>
        </p:txBody>
      </p:sp>
      <p:sp>
        <p:nvSpPr>
          <p:cNvPr id="3" name="内容占位符 2">
            <a:extLst>
              <a:ext uri="{FF2B5EF4-FFF2-40B4-BE49-F238E27FC236}">
                <a16:creationId xmlns:a16="http://schemas.microsoft.com/office/drawing/2014/main" id="{568D97A0-DFD8-4281-9947-C6C6F3E68273}"/>
              </a:ext>
            </a:extLst>
          </p:cNvPr>
          <p:cNvSpPr>
            <a:spLocks noGrp="1"/>
          </p:cNvSpPr>
          <p:nvPr>
            <p:ph idx="1"/>
          </p:nvPr>
        </p:nvSpPr>
        <p:spPr/>
        <p:txBody>
          <a:bodyPr/>
          <a:lstStyle/>
          <a:p>
            <a:r>
              <a:rPr lang="zh-CN" altLang="zh-CN" dirty="0"/>
              <a:t>人阅读正则表达式会比较简单，但是机器阅读正则表达式就是一件非常困难的事情了。而且，直接使用正则表达式进行匹配配的话，不仅工作量大，而且速度缓慢。</a:t>
            </a:r>
            <a:endParaRPr lang="en-US" altLang="zh-CN" dirty="0"/>
          </a:p>
          <a:p>
            <a:r>
              <a:rPr lang="zh-CN" altLang="zh-CN" dirty="0"/>
              <a:t>状态机的这种概念被广泛的应用在各种各样的领域中。软件工程的统一建模语言</a:t>
            </a:r>
            <a:r>
              <a:rPr lang="en-US" altLang="zh-CN" dirty="0"/>
              <a:t>(UML)</a:t>
            </a:r>
            <a:r>
              <a:rPr lang="zh-CN" altLang="zh-CN" dirty="0"/>
              <a:t>有状态图，数字逻辑中也有状态转移图。</a:t>
            </a:r>
            <a:endParaRPr lang="zh-CN" altLang="en-US" dirty="0"/>
          </a:p>
        </p:txBody>
      </p:sp>
      <p:pic>
        <p:nvPicPr>
          <p:cNvPr id="4" name="图片 3">
            <a:extLst>
              <a:ext uri="{FF2B5EF4-FFF2-40B4-BE49-F238E27FC236}">
                <a16:creationId xmlns:a16="http://schemas.microsoft.com/office/drawing/2014/main" id="{DE38D6E3-C5A5-DABB-D658-1F70AF74B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92184799-C042-BAEC-D953-0E5EA00A3C26}"/>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307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6D2F2-217A-4C37-AE00-A05553B506C5}"/>
              </a:ext>
            </a:extLst>
          </p:cNvPr>
          <p:cNvSpPr>
            <a:spLocks noGrp="1"/>
          </p:cNvSpPr>
          <p:nvPr>
            <p:ph type="title"/>
          </p:nvPr>
        </p:nvSpPr>
        <p:spPr/>
        <p:txBody>
          <a:bodyPr/>
          <a:lstStyle/>
          <a:p>
            <a:r>
              <a:rPr lang="en-US" altLang="zh-CN" b="1" dirty="0"/>
              <a:t>2.3  Finite Automata</a:t>
            </a:r>
            <a:endParaRPr lang="zh-CN" altLang="en-US" dirty="0"/>
          </a:p>
        </p:txBody>
      </p:sp>
      <p:sp>
        <p:nvSpPr>
          <p:cNvPr id="3" name="内容占位符 2">
            <a:extLst>
              <a:ext uri="{FF2B5EF4-FFF2-40B4-BE49-F238E27FC236}">
                <a16:creationId xmlns:a16="http://schemas.microsoft.com/office/drawing/2014/main" id="{5FBA1EBE-902B-41F0-BE6F-DB74943279B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9ADA08C-5550-479E-8A3B-9CD4CC279A88}"/>
              </a:ext>
            </a:extLst>
          </p:cNvPr>
          <p:cNvPicPr>
            <a:picLocks noChangeAspect="1"/>
          </p:cNvPicPr>
          <p:nvPr/>
        </p:nvPicPr>
        <p:blipFill>
          <a:blip r:embed="rId2"/>
          <a:stretch>
            <a:fillRect/>
          </a:stretch>
        </p:blipFill>
        <p:spPr>
          <a:xfrm>
            <a:off x="192473" y="1690688"/>
            <a:ext cx="11268403" cy="4381183"/>
          </a:xfrm>
          <a:prstGeom prst="rect">
            <a:avLst/>
          </a:prstGeom>
        </p:spPr>
      </p:pic>
      <p:pic>
        <p:nvPicPr>
          <p:cNvPr id="5" name="图片 4">
            <a:extLst>
              <a:ext uri="{FF2B5EF4-FFF2-40B4-BE49-F238E27FC236}">
                <a16:creationId xmlns:a16="http://schemas.microsoft.com/office/drawing/2014/main" id="{D41BE8DA-E47D-F05F-B2AD-A4C17B1C4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D3B9875A-C3C3-F2BC-F15D-E50A5526E5D9}"/>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0530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955A9-5A37-49E8-B277-67626D567DF5}"/>
              </a:ext>
            </a:extLst>
          </p:cNvPr>
          <p:cNvSpPr>
            <a:spLocks noGrp="1"/>
          </p:cNvSpPr>
          <p:nvPr>
            <p:ph type="title"/>
          </p:nvPr>
        </p:nvSpPr>
        <p:spPr/>
        <p:txBody>
          <a:bodyPr/>
          <a:lstStyle/>
          <a:p>
            <a:r>
              <a:rPr lang="en-US" altLang="zh-CN" b="1" dirty="0"/>
              <a:t>2.3  Finite Automata</a:t>
            </a:r>
            <a:endParaRPr lang="zh-CN" altLang="en-US" dirty="0"/>
          </a:p>
        </p:txBody>
      </p:sp>
      <p:sp>
        <p:nvSpPr>
          <p:cNvPr id="3" name="内容占位符 2">
            <a:extLst>
              <a:ext uri="{FF2B5EF4-FFF2-40B4-BE49-F238E27FC236}">
                <a16:creationId xmlns:a16="http://schemas.microsoft.com/office/drawing/2014/main" id="{A9E8BB8D-A2E9-4496-BC23-7CB65B363CA9}"/>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FCDF2AB9-99FE-4E98-B034-D95BC2D0CFE1}"/>
              </a:ext>
            </a:extLst>
          </p:cNvPr>
          <p:cNvPicPr>
            <a:picLocks noChangeAspect="1"/>
          </p:cNvPicPr>
          <p:nvPr/>
        </p:nvPicPr>
        <p:blipFill>
          <a:blip r:embed="rId2"/>
          <a:stretch>
            <a:fillRect/>
          </a:stretch>
        </p:blipFill>
        <p:spPr>
          <a:xfrm>
            <a:off x="398809" y="1723333"/>
            <a:ext cx="11394381" cy="2362034"/>
          </a:xfrm>
          <a:prstGeom prst="rect">
            <a:avLst/>
          </a:prstGeom>
        </p:spPr>
      </p:pic>
      <p:pic>
        <p:nvPicPr>
          <p:cNvPr id="5" name="图片 4">
            <a:extLst>
              <a:ext uri="{FF2B5EF4-FFF2-40B4-BE49-F238E27FC236}">
                <a16:creationId xmlns:a16="http://schemas.microsoft.com/office/drawing/2014/main" id="{FC6AB423-39F2-470C-AF4B-D41B7609F0C0}"/>
              </a:ext>
            </a:extLst>
          </p:cNvPr>
          <p:cNvPicPr>
            <a:picLocks noChangeAspect="1"/>
          </p:cNvPicPr>
          <p:nvPr/>
        </p:nvPicPr>
        <p:blipFill>
          <a:blip r:embed="rId3"/>
          <a:stretch>
            <a:fillRect/>
          </a:stretch>
        </p:blipFill>
        <p:spPr>
          <a:xfrm>
            <a:off x="2855742" y="4105619"/>
            <a:ext cx="5643681" cy="2544499"/>
          </a:xfrm>
          <a:prstGeom prst="rect">
            <a:avLst/>
          </a:prstGeom>
        </p:spPr>
      </p:pic>
      <p:pic>
        <p:nvPicPr>
          <p:cNvPr id="6" name="图片 5">
            <a:extLst>
              <a:ext uri="{FF2B5EF4-FFF2-40B4-BE49-F238E27FC236}">
                <a16:creationId xmlns:a16="http://schemas.microsoft.com/office/drawing/2014/main" id="{30662CD3-0DA6-8F12-4D8E-6E397547A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13C2C023-FF41-4F9E-FBCE-052BAF29F460}"/>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1198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C5FC2-5898-494B-A19A-6B21FCD4C62C}"/>
              </a:ext>
            </a:extLst>
          </p:cNvPr>
          <p:cNvSpPr>
            <a:spLocks noGrp="1"/>
          </p:cNvSpPr>
          <p:nvPr>
            <p:ph type="title"/>
          </p:nvPr>
        </p:nvSpPr>
        <p:spPr/>
        <p:txBody>
          <a:bodyPr/>
          <a:lstStyle/>
          <a:p>
            <a:r>
              <a:rPr lang="en-US" altLang="zh-CN" b="1" dirty="0"/>
              <a:t>Scanning (lexical analysis)</a:t>
            </a:r>
            <a:endParaRPr lang="zh-CN" altLang="en-US" dirty="0"/>
          </a:p>
        </p:txBody>
      </p:sp>
      <p:sp>
        <p:nvSpPr>
          <p:cNvPr id="3" name="内容占位符 2">
            <a:extLst>
              <a:ext uri="{FF2B5EF4-FFF2-40B4-BE49-F238E27FC236}">
                <a16:creationId xmlns:a16="http://schemas.microsoft.com/office/drawing/2014/main" id="{4A487F9A-66AB-4CE3-86BC-00091B7759D2}"/>
              </a:ext>
            </a:extLst>
          </p:cNvPr>
          <p:cNvSpPr>
            <a:spLocks noGrp="1"/>
          </p:cNvSpPr>
          <p:nvPr>
            <p:ph idx="1"/>
          </p:nvPr>
        </p:nvSpPr>
        <p:spPr>
          <a:xfrm>
            <a:off x="838200" y="1825625"/>
            <a:ext cx="10515600" cy="4667250"/>
          </a:xfrm>
        </p:spPr>
        <p:txBody>
          <a:bodyPr>
            <a:normAutofit fontScale="92500" lnSpcReduction="20000"/>
          </a:bodyPr>
          <a:lstStyle/>
          <a:p>
            <a:pPr algn="just"/>
            <a:r>
              <a:rPr lang="en-US" altLang="zh-CN" dirty="0"/>
              <a:t>Since the task performed by the scanner is a special case of pattern matching, we need to study methods of pattern specification and recognition as they apply to the scanning process. These methods are primarily those of regular expressions and finite automata. </a:t>
            </a:r>
          </a:p>
          <a:p>
            <a:pPr algn="just"/>
            <a:endParaRPr lang="en-US" altLang="zh-CN" dirty="0"/>
          </a:p>
          <a:p>
            <a:pPr algn="just"/>
            <a:r>
              <a:rPr lang="en-US" altLang="zh-CN" dirty="0"/>
              <a:t>However, a scanner is also the part of the compiler that handles the input of the source code, and since this input often involves a significant time overhead, the scanner must operate as efficiently as possible. Thus, we need also to pay close attention to the practical details of the scanner structure.</a:t>
            </a:r>
          </a:p>
          <a:p>
            <a:pPr algn="just"/>
            <a:endParaRPr lang="en-US" altLang="zh-CN" dirty="0"/>
          </a:p>
          <a:p>
            <a:pPr algn="just"/>
            <a:r>
              <a:rPr lang="en-US" altLang="zh-CN" dirty="0"/>
              <a:t> </a:t>
            </a:r>
            <a:r>
              <a:rPr lang="en-US" altLang="zh-CN" b="1" dirty="0"/>
              <a:t>Emphasis:</a:t>
            </a:r>
            <a:r>
              <a:rPr lang="en-US" altLang="zh-CN" dirty="0"/>
              <a:t> Methods of pattern specification and recognition</a:t>
            </a:r>
            <a:endParaRPr lang="zh-CN" altLang="zh-CN" sz="2000" dirty="0"/>
          </a:p>
          <a:p>
            <a:pPr marL="1079500" lvl="4" indent="-630238" algn="just">
              <a:buFont typeface="Wingdings" panose="05000000000000000000" pitchFamily="2" charset="2"/>
              <a:buChar char="u"/>
            </a:pPr>
            <a:r>
              <a:rPr lang="en-US" altLang="zh-CN" sz="2800" b="1" dirty="0"/>
              <a:t>Regular expression</a:t>
            </a:r>
            <a:endParaRPr lang="zh-CN" altLang="zh-CN" sz="2000" b="1" dirty="0"/>
          </a:p>
          <a:p>
            <a:pPr marL="1079500" lvl="4" indent="-630238" algn="just">
              <a:buFont typeface="Wingdings" panose="05000000000000000000" pitchFamily="2" charset="2"/>
              <a:buChar char="u"/>
            </a:pPr>
            <a:r>
              <a:rPr lang="en-US" altLang="zh-CN" sz="2800" b="1" dirty="0"/>
              <a:t>Finite automata</a:t>
            </a:r>
            <a:endParaRPr lang="zh-CN" altLang="zh-CN" sz="2000" b="1" dirty="0"/>
          </a:p>
          <a:p>
            <a:pPr algn="just"/>
            <a:endParaRPr lang="zh-CN" altLang="zh-CN" dirty="0"/>
          </a:p>
          <a:p>
            <a:pPr algn="just"/>
            <a:endParaRPr lang="zh-CN" altLang="en-US" dirty="0"/>
          </a:p>
        </p:txBody>
      </p:sp>
      <p:pic>
        <p:nvPicPr>
          <p:cNvPr id="6" name="图片 5">
            <a:extLst>
              <a:ext uri="{FF2B5EF4-FFF2-40B4-BE49-F238E27FC236}">
                <a16:creationId xmlns:a16="http://schemas.microsoft.com/office/drawing/2014/main" id="{A48AD016-6802-F7A0-2735-FD511DEC2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FD48CC3B-C570-FC2A-6A99-48001A36DC54}"/>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8138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93E90-C07E-4C3E-A2CC-5C6E0000D860}"/>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07959ACF-CCA1-46E6-A18F-53297709955E}"/>
              </a:ext>
            </a:extLst>
          </p:cNvPr>
          <p:cNvSpPr>
            <a:spLocks noGrp="1"/>
          </p:cNvSpPr>
          <p:nvPr>
            <p:ph idx="1"/>
          </p:nvPr>
        </p:nvSpPr>
        <p:spPr/>
        <p:txBody>
          <a:bodyPr/>
          <a:lstStyle/>
          <a:p>
            <a:r>
              <a:rPr lang="en-US" altLang="zh-CN" dirty="0"/>
              <a:t>DFA: automata where the next state is uniquely given by the current state and the current input character.</a:t>
            </a:r>
            <a:endParaRPr lang="zh-CN" altLang="zh-CN" dirty="0"/>
          </a:p>
          <a:p>
            <a:endParaRPr lang="zh-CN" altLang="en-US" dirty="0"/>
          </a:p>
        </p:txBody>
      </p:sp>
      <p:pic>
        <p:nvPicPr>
          <p:cNvPr id="5" name="图片 4">
            <a:extLst>
              <a:ext uri="{FF2B5EF4-FFF2-40B4-BE49-F238E27FC236}">
                <a16:creationId xmlns:a16="http://schemas.microsoft.com/office/drawing/2014/main" id="{8215BC9E-6543-410B-8395-E6415D878B3F}"/>
              </a:ext>
            </a:extLst>
          </p:cNvPr>
          <p:cNvPicPr>
            <a:picLocks noChangeAspect="1"/>
          </p:cNvPicPr>
          <p:nvPr/>
        </p:nvPicPr>
        <p:blipFill>
          <a:blip r:embed="rId2"/>
          <a:stretch>
            <a:fillRect/>
          </a:stretch>
        </p:blipFill>
        <p:spPr>
          <a:xfrm>
            <a:off x="584616" y="2851077"/>
            <a:ext cx="11122702" cy="3461351"/>
          </a:xfrm>
          <a:prstGeom prst="rect">
            <a:avLst/>
          </a:prstGeom>
        </p:spPr>
      </p:pic>
      <p:pic>
        <p:nvPicPr>
          <p:cNvPr id="4" name="图片 3">
            <a:extLst>
              <a:ext uri="{FF2B5EF4-FFF2-40B4-BE49-F238E27FC236}">
                <a16:creationId xmlns:a16="http://schemas.microsoft.com/office/drawing/2014/main" id="{9B001D56-CF01-779E-DCA9-5E1CA6429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9B151588-A3DA-702A-912A-254C8064B076}"/>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150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65AF6-9446-4388-BF02-C479F6A4AEAF}"/>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ECB769A2-F383-4E44-ABD1-A3BE55046BF4}"/>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E8BB1912-FF53-4561-B39A-86841D3A4AAB}"/>
              </a:ext>
            </a:extLst>
          </p:cNvPr>
          <p:cNvPicPr>
            <a:picLocks noChangeAspect="1"/>
          </p:cNvPicPr>
          <p:nvPr/>
        </p:nvPicPr>
        <p:blipFill>
          <a:blip r:embed="rId2"/>
          <a:stretch>
            <a:fillRect/>
          </a:stretch>
        </p:blipFill>
        <p:spPr>
          <a:xfrm>
            <a:off x="838200" y="1778382"/>
            <a:ext cx="11347836" cy="1886704"/>
          </a:xfrm>
          <a:prstGeom prst="rect">
            <a:avLst/>
          </a:prstGeom>
        </p:spPr>
      </p:pic>
      <p:pic>
        <p:nvPicPr>
          <p:cNvPr id="8" name="图片 7">
            <a:extLst>
              <a:ext uri="{FF2B5EF4-FFF2-40B4-BE49-F238E27FC236}">
                <a16:creationId xmlns:a16="http://schemas.microsoft.com/office/drawing/2014/main" id="{93261F3D-5E28-42C7-9512-3042DC39F2F6}"/>
              </a:ext>
            </a:extLst>
          </p:cNvPr>
          <p:cNvPicPr>
            <a:picLocks noChangeAspect="1"/>
          </p:cNvPicPr>
          <p:nvPr/>
        </p:nvPicPr>
        <p:blipFill>
          <a:blip r:embed="rId3"/>
          <a:stretch>
            <a:fillRect/>
          </a:stretch>
        </p:blipFill>
        <p:spPr>
          <a:xfrm>
            <a:off x="838200" y="3572590"/>
            <a:ext cx="9984698" cy="813827"/>
          </a:xfrm>
          <a:prstGeom prst="rect">
            <a:avLst/>
          </a:prstGeom>
        </p:spPr>
      </p:pic>
      <p:pic>
        <p:nvPicPr>
          <p:cNvPr id="9" name="图片 8">
            <a:extLst>
              <a:ext uri="{FF2B5EF4-FFF2-40B4-BE49-F238E27FC236}">
                <a16:creationId xmlns:a16="http://schemas.microsoft.com/office/drawing/2014/main" id="{BA0D9ADA-1672-4906-AC1D-8C35F8164416}"/>
              </a:ext>
            </a:extLst>
          </p:cNvPr>
          <p:cNvPicPr>
            <a:picLocks noChangeAspect="1"/>
          </p:cNvPicPr>
          <p:nvPr/>
        </p:nvPicPr>
        <p:blipFill>
          <a:blip r:embed="rId4"/>
          <a:stretch>
            <a:fillRect/>
          </a:stretch>
        </p:blipFill>
        <p:spPr>
          <a:xfrm>
            <a:off x="3802021" y="3925389"/>
            <a:ext cx="3570329" cy="2761580"/>
          </a:xfrm>
          <a:prstGeom prst="rect">
            <a:avLst/>
          </a:prstGeom>
        </p:spPr>
      </p:pic>
      <p:pic>
        <p:nvPicPr>
          <p:cNvPr id="4" name="图片 3">
            <a:extLst>
              <a:ext uri="{FF2B5EF4-FFF2-40B4-BE49-F238E27FC236}">
                <a16:creationId xmlns:a16="http://schemas.microsoft.com/office/drawing/2014/main" id="{6D826663-2468-56FE-2F76-C31AF9E91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132F057C-9C1E-99FF-7510-80DD44FF8D3B}"/>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2283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91F51-087A-4C56-B271-C03D42DD81B3}"/>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709E4957-AA95-4F1E-803A-9F0F7ACAEB1F}"/>
              </a:ext>
            </a:extLst>
          </p:cNvPr>
          <p:cNvSpPr>
            <a:spLocks noGrp="1"/>
          </p:cNvSpPr>
          <p:nvPr>
            <p:ph idx="1"/>
          </p:nvPr>
        </p:nvSpPr>
        <p:spPr>
          <a:xfrm>
            <a:off x="674245" y="1825625"/>
            <a:ext cx="10515600" cy="4351338"/>
          </a:xfrm>
        </p:spPr>
        <p:txBody>
          <a:bodyPr/>
          <a:lstStyle/>
          <a:p>
            <a:endParaRPr lang="zh-CN" altLang="en-US" dirty="0"/>
          </a:p>
        </p:txBody>
      </p:sp>
      <p:pic>
        <p:nvPicPr>
          <p:cNvPr id="4" name="图片 3">
            <a:extLst>
              <a:ext uri="{FF2B5EF4-FFF2-40B4-BE49-F238E27FC236}">
                <a16:creationId xmlns:a16="http://schemas.microsoft.com/office/drawing/2014/main" id="{D36E2B78-F069-43E5-B7C7-D33A0E8F36D2}"/>
              </a:ext>
            </a:extLst>
          </p:cNvPr>
          <p:cNvPicPr>
            <a:picLocks noChangeAspect="1"/>
          </p:cNvPicPr>
          <p:nvPr/>
        </p:nvPicPr>
        <p:blipFill>
          <a:blip r:embed="rId2"/>
          <a:stretch>
            <a:fillRect/>
          </a:stretch>
        </p:blipFill>
        <p:spPr>
          <a:xfrm>
            <a:off x="951571" y="1690688"/>
            <a:ext cx="6714371" cy="2787097"/>
          </a:xfrm>
          <a:prstGeom prst="rect">
            <a:avLst/>
          </a:prstGeom>
        </p:spPr>
      </p:pic>
      <p:pic>
        <p:nvPicPr>
          <p:cNvPr id="5" name="图片 4">
            <a:extLst>
              <a:ext uri="{FF2B5EF4-FFF2-40B4-BE49-F238E27FC236}">
                <a16:creationId xmlns:a16="http://schemas.microsoft.com/office/drawing/2014/main" id="{318A0583-D634-4EED-BD41-15A104BDB255}"/>
              </a:ext>
            </a:extLst>
          </p:cNvPr>
          <p:cNvPicPr>
            <a:picLocks noChangeAspect="1"/>
          </p:cNvPicPr>
          <p:nvPr/>
        </p:nvPicPr>
        <p:blipFill>
          <a:blip r:embed="rId3"/>
          <a:stretch>
            <a:fillRect/>
          </a:stretch>
        </p:blipFill>
        <p:spPr>
          <a:xfrm>
            <a:off x="2038350" y="4254638"/>
            <a:ext cx="6809621" cy="2603362"/>
          </a:xfrm>
          <a:prstGeom prst="rect">
            <a:avLst/>
          </a:prstGeom>
        </p:spPr>
      </p:pic>
      <p:pic>
        <p:nvPicPr>
          <p:cNvPr id="6" name="图片 5">
            <a:extLst>
              <a:ext uri="{FF2B5EF4-FFF2-40B4-BE49-F238E27FC236}">
                <a16:creationId xmlns:a16="http://schemas.microsoft.com/office/drawing/2014/main" id="{D1631775-1AC7-2CFB-EF3A-CD492570E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52E53BE7-3046-25FE-348E-302A02A327C6}"/>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3020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7B949-A533-485E-8733-161170B41BC6}"/>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C8735073-A172-407B-8985-F6225AD9501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6383181-9FD9-49AC-9712-A318B5653235}"/>
              </a:ext>
            </a:extLst>
          </p:cNvPr>
          <p:cNvPicPr>
            <a:picLocks noChangeAspect="1"/>
          </p:cNvPicPr>
          <p:nvPr/>
        </p:nvPicPr>
        <p:blipFill>
          <a:blip r:embed="rId2"/>
          <a:stretch>
            <a:fillRect/>
          </a:stretch>
        </p:blipFill>
        <p:spPr>
          <a:xfrm>
            <a:off x="838200" y="1853406"/>
            <a:ext cx="8752381" cy="3638095"/>
          </a:xfrm>
          <a:prstGeom prst="rect">
            <a:avLst/>
          </a:prstGeom>
        </p:spPr>
      </p:pic>
      <p:pic>
        <p:nvPicPr>
          <p:cNvPr id="5" name="图片 4">
            <a:extLst>
              <a:ext uri="{FF2B5EF4-FFF2-40B4-BE49-F238E27FC236}">
                <a16:creationId xmlns:a16="http://schemas.microsoft.com/office/drawing/2014/main" id="{9C4E9FA0-8FDC-4E3C-1F39-4FAEAAC75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0EF045FE-A1DE-8098-747C-BB3E5E7C4573}"/>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7531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45016-0906-4C9A-A2A0-F21C7A837CDD}"/>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46BEF1FC-C011-49EB-8DC6-9B211DA9C689}"/>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0DFE097A-F985-4A18-9FE9-54A354A2CE9A}"/>
              </a:ext>
            </a:extLst>
          </p:cNvPr>
          <p:cNvPicPr>
            <a:picLocks noChangeAspect="1"/>
          </p:cNvPicPr>
          <p:nvPr/>
        </p:nvPicPr>
        <p:blipFill>
          <a:blip r:embed="rId3"/>
          <a:stretch>
            <a:fillRect/>
          </a:stretch>
        </p:blipFill>
        <p:spPr>
          <a:xfrm>
            <a:off x="838200" y="3419208"/>
            <a:ext cx="8991600" cy="2462186"/>
          </a:xfrm>
          <a:prstGeom prst="rect">
            <a:avLst/>
          </a:prstGeom>
        </p:spPr>
      </p:pic>
      <p:pic>
        <p:nvPicPr>
          <p:cNvPr id="7" name="图片 6">
            <a:extLst>
              <a:ext uri="{FF2B5EF4-FFF2-40B4-BE49-F238E27FC236}">
                <a16:creationId xmlns:a16="http://schemas.microsoft.com/office/drawing/2014/main" id="{7E0AA367-91C3-4FB0-AD6B-3A5BEB4C4C5F}"/>
              </a:ext>
            </a:extLst>
          </p:cNvPr>
          <p:cNvPicPr>
            <a:picLocks noChangeAspect="1"/>
          </p:cNvPicPr>
          <p:nvPr/>
        </p:nvPicPr>
        <p:blipFill>
          <a:blip r:embed="rId4"/>
          <a:stretch>
            <a:fillRect/>
          </a:stretch>
        </p:blipFill>
        <p:spPr>
          <a:xfrm>
            <a:off x="951436" y="1825625"/>
            <a:ext cx="4754505" cy="1222587"/>
          </a:xfrm>
          <a:prstGeom prst="rect">
            <a:avLst/>
          </a:prstGeom>
        </p:spPr>
      </p:pic>
      <p:pic>
        <p:nvPicPr>
          <p:cNvPr id="4" name="图片 3">
            <a:extLst>
              <a:ext uri="{FF2B5EF4-FFF2-40B4-BE49-F238E27FC236}">
                <a16:creationId xmlns:a16="http://schemas.microsoft.com/office/drawing/2014/main" id="{59E5F143-7CE6-B416-C475-4BAE34E5C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1EF33D63-5410-3AAF-62A8-8432A8BEB82B}"/>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1512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C8699-83A5-4F86-B590-BAA69512A3A4}"/>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AA1E8702-FF18-49DF-A06B-B442FDEB2938}"/>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4C7EE0EF-CD9C-4965-BA37-E4B18226C53B}"/>
              </a:ext>
            </a:extLst>
          </p:cNvPr>
          <p:cNvPicPr>
            <a:picLocks noChangeAspect="1"/>
          </p:cNvPicPr>
          <p:nvPr/>
        </p:nvPicPr>
        <p:blipFill>
          <a:blip r:embed="rId2"/>
          <a:stretch>
            <a:fillRect/>
          </a:stretch>
        </p:blipFill>
        <p:spPr>
          <a:xfrm>
            <a:off x="631650" y="3467308"/>
            <a:ext cx="10928700" cy="2394311"/>
          </a:xfrm>
          <a:prstGeom prst="rect">
            <a:avLst/>
          </a:prstGeom>
        </p:spPr>
      </p:pic>
      <p:pic>
        <p:nvPicPr>
          <p:cNvPr id="5" name="图片 4">
            <a:extLst>
              <a:ext uri="{FF2B5EF4-FFF2-40B4-BE49-F238E27FC236}">
                <a16:creationId xmlns:a16="http://schemas.microsoft.com/office/drawing/2014/main" id="{03E7E9C1-FF87-46BC-8E59-4E3C0316337B}"/>
              </a:ext>
            </a:extLst>
          </p:cNvPr>
          <p:cNvPicPr>
            <a:picLocks noChangeAspect="1"/>
          </p:cNvPicPr>
          <p:nvPr/>
        </p:nvPicPr>
        <p:blipFill>
          <a:blip r:embed="rId3"/>
          <a:stretch>
            <a:fillRect/>
          </a:stretch>
        </p:blipFill>
        <p:spPr>
          <a:xfrm>
            <a:off x="2934343" y="1875129"/>
            <a:ext cx="4965473" cy="1276836"/>
          </a:xfrm>
          <a:prstGeom prst="rect">
            <a:avLst/>
          </a:prstGeom>
        </p:spPr>
      </p:pic>
      <p:pic>
        <p:nvPicPr>
          <p:cNvPr id="6" name="图片 5">
            <a:extLst>
              <a:ext uri="{FF2B5EF4-FFF2-40B4-BE49-F238E27FC236}">
                <a16:creationId xmlns:a16="http://schemas.microsoft.com/office/drawing/2014/main" id="{451FB891-C581-5D2C-E6A5-ADD4E5701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B7F09F41-81E2-2D86-9B62-DFCF762DE66B}"/>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9672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BC3B-BD68-42A1-9E88-7269E3F9A94C}"/>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5EFB81E9-4BBC-4D5C-9A30-E723D6D2471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A6DAD5D-648A-4C3D-B220-DBC9617C97BF}"/>
              </a:ext>
            </a:extLst>
          </p:cNvPr>
          <p:cNvPicPr>
            <a:picLocks noChangeAspect="1"/>
          </p:cNvPicPr>
          <p:nvPr/>
        </p:nvPicPr>
        <p:blipFill>
          <a:blip r:embed="rId2"/>
          <a:stretch>
            <a:fillRect/>
          </a:stretch>
        </p:blipFill>
        <p:spPr>
          <a:xfrm>
            <a:off x="447107" y="3331661"/>
            <a:ext cx="11297785" cy="2894806"/>
          </a:xfrm>
          <a:prstGeom prst="rect">
            <a:avLst/>
          </a:prstGeom>
        </p:spPr>
      </p:pic>
      <p:pic>
        <p:nvPicPr>
          <p:cNvPr id="5" name="图片 4">
            <a:extLst>
              <a:ext uri="{FF2B5EF4-FFF2-40B4-BE49-F238E27FC236}">
                <a16:creationId xmlns:a16="http://schemas.microsoft.com/office/drawing/2014/main" id="{38AF51FE-AA8B-4A77-853F-24BA47388145}"/>
              </a:ext>
            </a:extLst>
          </p:cNvPr>
          <p:cNvPicPr>
            <a:picLocks noChangeAspect="1"/>
          </p:cNvPicPr>
          <p:nvPr/>
        </p:nvPicPr>
        <p:blipFill>
          <a:blip r:embed="rId3"/>
          <a:stretch>
            <a:fillRect/>
          </a:stretch>
        </p:blipFill>
        <p:spPr>
          <a:xfrm>
            <a:off x="2934343" y="1875129"/>
            <a:ext cx="4965473" cy="1276836"/>
          </a:xfrm>
          <a:prstGeom prst="rect">
            <a:avLst/>
          </a:prstGeom>
        </p:spPr>
      </p:pic>
      <p:pic>
        <p:nvPicPr>
          <p:cNvPr id="6" name="图片 5">
            <a:extLst>
              <a:ext uri="{FF2B5EF4-FFF2-40B4-BE49-F238E27FC236}">
                <a16:creationId xmlns:a16="http://schemas.microsoft.com/office/drawing/2014/main" id="{53431770-53C6-FC82-208D-421DB665E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486FF478-04D5-DC60-4593-CCA1DAA0AA01}"/>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8013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EC091-71BE-405F-940C-965F7263B777}"/>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7EF7111F-3FA2-4FF9-BFF5-AE6F9DAA755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C6563B78-CE9B-4D48-A680-A7602E02F6AF}"/>
              </a:ext>
            </a:extLst>
          </p:cNvPr>
          <p:cNvPicPr>
            <a:picLocks noChangeAspect="1"/>
          </p:cNvPicPr>
          <p:nvPr/>
        </p:nvPicPr>
        <p:blipFill>
          <a:blip r:embed="rId2"/>
          <a:stretch>
            <a:fillRect/>
          </a:stretch>
        </p:blipFill>
        <p:spPr>
          <a:xfrm>
            <a:off x="362643" y="1825625"/>
            <a:ext cx="11466713" cy="2911470"/>
          </a:xfrm>
          <a:prstGeom prst="rect">
            <a:avLst/>
          </a:prstGeom>
        </p:spPr>
      </p:pic>
      <p:pic>
        <p:nvPicPr>
          <p:cNvPr id="4" name="图片 3">
            <a:extLst>
              <a:ext uri="{FF2B5EF4-FFF2-40B4-BE49-F238E27FC236}">
                <a16:creationId xmlns:a16="http://schemas.microsoft.com/office/drawing/2014/main" id="{FA0E5DDF-D0E4-C3A7-8F6E-D7C4F8826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F6519F37-733C-B412-CFD5-7FB382DB0B24}"/>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467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55318-F6C8-4986-8896-12CD404AB5A8}"/>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7338DA51-2383-4BC1-A634-7767C4E5EAE8}"/>
              </a:ext>
            </a:extLst>
          </p:cNvPr>
          <p:cNvSpPr>
            <a:spLocks noGrp="1"/>
          </p:cNvSpPr>
          <p:nvPr>
            <p:ph idx="1"/>
          </p:nvPr>
        </p:nvSpPr>
        <p:spPr/>
        <p:txBody>
          <a:bodyPr/>
          <a:lstStyle/>
          <a:p>
            <a:r>
              <a:rPr lang="en-US" altLang="zh-CN" b="1" dirty="0"/>
              <a:t>/ * . . . ( n o * / s ) . . . /</a:t>
            </a:r>
            <a:endParaRPr lang="zh-CN" altLang="en-US" dirty="0"/>
          </a:p>
        </p:txBody>
      </p:sp>
      <p:pic>
        <p:nvPicPr>
          <p:cNvPr id="4" name="图片 3">
            <a:extLst>
              <a:ext uri="{FF2B5EF4-FFF2-40B4-BE49-F238E27FC236}">
                <a16:creationId xmlns:a16="http://schemas.microsoft.com/office/drawing/2014/main" id="{EB883457-BCA3-4A68-9840-84064B3971CE}"/>
              </a:ext>
            </a:extLst>
          </p:cNvPr>
          <p:cNvPicPr>
            <a:picLocks noChangeAspect="1"/>
          </p:cNvPicPr>
          <p:nvPr/>
        </p:nvPicPr>
        <p:blipFill>
          <a:blip r:embed="rId2"/>
          <a:stretch>
            <a:fillRect/>
          </a:stretch>
        </p:blipFill>
        <p:spPr>
          <a:xfrm>
            <a:off x="838200" y="2280310"/>
            <a:ext cx="10013674" cy="2816346"/>
          </a:xfrm>
          <a:prstGeom prst="rect">
            <a:avLst/>
          </a:prstGeom>
        </p:spPr>
      </p:pic>
      <p:pic>
        <p:nvPicPr>
          <p:cNvPr id="5" name="图片 4">
            <a:extLst>
              <a:ext uri="{FF2B5EF4-FFF2-40B4-BE49-F238E27FC236}">
                <a16:creationId xmlns:a16="http://schemas.microsoft.com/office/drawing/2014/main" id="{6775D271-1EA5-7169-B12A-E92EE2C71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9F9BDA6F-CD33-E375-E8B8-9D9C1FC18CF4}"/>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5629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FEAEC-E8DD-4026-8058-08670F61E619}"/>
              </a:ext>
            </a:extLst>
          </p:cNvPr>
          <p:cNvSpPr>
            <a:spLocks noGrp="1"/>
          </p:cNvSpPr>
          <p:nvPr>
            <p:ph type="title"/>
          </p:nvPr>
        </p:nvSpPr>
        <p:spPr/>
        <p:txBody>
          <a:bodyPr/>
          <a:lstStyle/>
          <a:p>
            <a:r>
              <a:rPr lang="en-US" altLang="zh-CN" dirty="0"/>
              <a:t>Deterministic finite automation (DFA)</a:t>
            </a:r>
            <a:endParaRPr lang="zh-CN" altLang="en-US" dirty="0"/>
          </a:p>
        </p:txBody>
      </p:sp>
      <p:sp>
        <p:nvSpPr>
          <p:cNvPr id="3" name="内容占位符 2">
            <a:extLst>
              <a:ext uri="{FF2B5EF4-FFF2-40B4-BE49-F238E27FC236}">
                <a16:creationId xmlns:a16="http://schemas.microsoft.com/office/drawing/2014/main" id="{CAD73ABA-5692-428E-9FDA-F58B1FDCD856}"/>
              </a:ext>
            </a:extLst>
          </p:cNvPr>
          <p:cNvSpPr>
            <a:spLocks noGrp="1"/>
          </p:cNvSpPr>
          <p:nvPr>
            <p:ph idx="1"/>
          </p:nvPr>
        </p:nvSpPr>
        <p:spPr/>
        <p:txBody>
          <a:bodyPr/>
          <a:lstStyle/>
          <a:p>
            <a:r>
              <a:rPr lang="en-US" altLang="zh-CN" dirty="0"/>
              <a:t>DFA</a:t>
            </a:r>
            <a:r>
              <a:rPr lang="zh-CN" altLang="en-US" dirty="0"/>
              <a:t>的图表并不能表示出</a:t>
            </a:r>
            <a:r>
              <a:rPr lang="en-US" altLang="zh-CN" dirty="0"/>
              <a:t>DFA</a:t>
            </a:r>
            <a:r>
              <a:rPr lang="zh-CN" altLang="en-US" dirty="0"/>
              <a:t>所需的所有东西而仅仅是给出其运算的要点。</a:t>
            </a:r>
          </a:p>
        </p:txBody>
      </p:sp>
      <p:pic>
        <p:nvPicPr>
          <p:cNvPr id="4" name="图片 3">
            <a:extLst>
              <a:ext uri="{FF2B5EF4-FFF2-40B4-BE49-F238E27FC236}">
                <a16:creationId xmlns:a16="http://schemas.microsoft.com/office/drawing/2014/main" id="{9EAF7656-34A0-4A7B-AA87-A5A2B4174683}"/>
              </a:ext>
            </a:extLst>
          </p:cNvPr>
          <p:cNvPicPr>
            <a:picLocks noChangeAspect="1"/>
          </p:cNvPicPr>
          <p:nvPr/>
        </p:nvPicPr>
        <p:blipFill>
          <a:blip r:embed="rId3"/>
          <a:stretch>
            <a:fillRect/>
          </a:stretch>
        </p:blipFill>
        <p:spPr>
          <a:xfrm>
            <a:off x="953143" y="2938868"/>
            <a:ext cx="10285714" cy="3238095"/>
          </a:xfrm>
          <a:prstGeom prst="rect">
            <a:avLst/>
          </a:prstGeom>
        </p:spPr>
      </p:pic>
      <p:pic>
        <p:nvPicPr>
          <p:cNvPr id="5" name="图片 4">
            <a:extLst>
              <a:ext uri="{FF2B5EF4-FFF2-40B4-BE49-F238E27FC236}">
                <a16:creationId xmlns:a16="http://schemas.microsoft.com/office/drawing/2014/main" id="{C6A58745-FE49-7D2B-7F0E-2543087A4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D37FC1B6-2680-B39D-4703-6B728D959374}"/>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697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50E37-3911-41AE-82DB-50E6EA18795D}"/>
              </a:ext>
            </a:extLst>
          </p:cNvPr>
          <p:cNvSpPr>
            <a:spLocks noGrp="1"/>
          </p:cNvSpPr>
          <p:nvPr>
            <p:ph type="title"/>
          </p:nvPr>
        </p:nvSpPr>
        <p:spPr/>
        <p:txBody>
          <a:bodyPr/>
          <a:lstStyle/>
          <a:p>
            <a:r>
              <a:rPr lang="en-US" altLang="zh-CN" dirty="0"/>
              <a:t>2.1  the scanning process</a:t>
            </a:r>
            <a:endParaRPr lang="zh-CN" altLang="en-US" dirty="0"/>
          </a:p>
        </p:txBody>
      </p:sp>
      <p:sp>
        <p:nvSpPr>
          <p:cNvPr id="3" name="内容占位符 2">
            <a:extLst>
              <a:ext uri="{FF2B5EF4-FFF2-40B4-BE49-F238E27FC236}">
                <a16:creationId xmlns:a16="http://schemas.microsoft.com/office/drawing/2014/main" id="{BD9321EF-2B06-403D-8FAD-4E58928D8D51}"/>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F7569CDF-605B-4CB2-A75D-5BF8682872A5}"/>
              </a:ext>
            </a:extLst>
          </p:cNvPr>
          <p:cNvPicPr>
            <a:picLocks noChangeAspect="1"/>
          </p:cNvPicPr>
          <p:nvPr/>
        </p:nvPicPr>
        <p:blipFill>
          <a:blip r:embed="rId2"/>
          <a:stretch>
            <a:fillRect/>
          </a:stretch>
        </p:blipFill>
        <p:spPr>
          <a:xfrm>
            <a:off x="1191800" y="1825625"/>
            <a:ext cx="8819048" cy="2142857"/>
          </a:xfrm>
          <a:prstGeom prst="rect">
            <a:avLst/>
          </a:prstGeom>
        </p:spPr>
      </p:pic>
      <p:pic>
        <p:nvPicPr>
          <p:cNvPr id="8" name="图片 7">
            <a:extLst>
              <a:ext uri="{FF2B5EF4-FFF2-40B4-BE49-F238E27FC236}">
                <a16:creationId xmlns:a16="http://schemas.microsoft.com/office/drawing/2014/main" id="{C21254A4-9F90-4242-8423-DD17658FCCEB}"/>
              </a:ext>
            </a:extLst>
          </p:cNvPr>
          <p:cNvPicPr>
            <a:picLocks noChangeAspect="1"/>
          </p:cNvPicPr>
          <p:nvPr/>
        </p:nvPicPr>
        <p:blipFill>
          <a:blip r:embed="rId3"/>
          <a:stretch>
            <a:fillRect/>
          </a:stretch>
        </p:blipFill>
        <p:spPr>
          <a:xfrm>
            <a:off x="1191800" y="3982056"/>
            <a:ext cx="6872908" cy="633865"/>
          </a:xfrm>
          <a:prstGeom prst="rect">
            <a:avLst/>
          </a:prstGeom>
        </p:spPr>
      </p:pic>
      <p:sp>
        <p:nvSpPr>
          <p:cNvPr id="9" name="矩形 8">
            <a:extLst>
              <a:ext uri="{FF2B5EF4-FFF2-40B4-BE49-F238E27FC236}">
                <a16:creationId xmlns:a16="http://schemas.microsoft.com/office/drawing/2014/main" id="{5C874269-87A8-4BA1-821B-D263EF249CE3}"/>
              </a:ext>
            </a:extLst>
          </p:cNvPr>
          <p:cNvSpPr/>
          <p:nvPr/>
        </p:nvSpPr>
        <p:spPr>
          <a:xfrm>
            <a:off x="1191800" y="6055847"/>
            <a:ext cx="9153993" cy="369332"/>
          </a:xfrm>
          <a:prstGeom prst="rect">
            <a:avLst/>
          </a:prstGeom>
        </p:spPr>
        <p:txBody>
          <a:bodyPr wrap="square">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如</a:t>
            </a:r>
            <a:r>
              <a:rPr lang="en-US" altLang="zh-CN" b="1" dirty="0">
                <a:latin typeface="Times New Roman" panose="02020603050405020304" pitchFamily="18" charset="0"/>
                <a:cs typeface="Times New Roman" panose="02020603050405020304" pitchFamily="18" charset="0"/>
              </a:rPr>
              <a:t>P L U S</a:t>
            </a:r>
            <a:r>
              <a:rPr lang="zh-CN" altLang="en-US" dirty="0">
                <a:latin typeface="Times New Roman" panose="02020603050405020304" pitchFamily="18" charset="0"/>
                <a:cs typeface="Times New Roman" panose="02020603050405020304" pitchFamily="18" charset="0"/>
              </a:rPr>
              <a:t>这样的特殊符号记号中，不仅有串值“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”还有与之相关的真实算术操作</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p>
        </p:txBody>
      </p:sp>
      <p:sp>
        <p:nvSpPr>
          <p:cNvPr id="10" name="矩形 9">
            <a:extLst>
              <a:ext uri="{FF2B5EF4-FFF2-40B4-BE49-F238E27FC236}">
                <a16:creationId xmlns:a16="http://schemas.microsoft.com/office/drawing/2014/main" id="{B9A0916B-43CC-4788-B344-364BF9EB47C9}"/>
              </a:ext>
            </a:extLst>
          </p:cNvPr>
          <p:cNvSpPr/>
          <p:nvPr/>
        </p:nvSpPr>
        <p:spPr>
          <a:xfrm>
            <a:off x="1191800" y="5304559"/>
            <a:ext cx="10162000" cy="646331"/>
          </a:xfrm>
          <a:prstGeom prst="rect">
            <a:avLst/>
          </a:prstGeom>
        </p:spPr>
        <p:txBody>
          <a:bodyPr wrap="square">
            <a:spAutoFit/>
          </a:bodyPr>
          <a:lstStyle/>
          <a:p>
            <a:pPr marL="285750" indent="-285750">
              <a:buFont typeface="Wingdings" panose="05000000000000000000" pitchFamily="2" charset="2"/>
              <a:buChar char="Ø"/>
            </a:pPr>
            <a:r>
              <a:rPr lang="en-US" altLang="zh-CN" b="1" dirty="0">
                <a:latin typeface="Courier"/>
              </a:rPr>
              <a:t>N U M</a:t>
            </a:r>
            <a:r>
              <a:rPr lang="zh-CN" altLang="en-US" dirty="0">
                <a:latin typeface="AdobeSongStd-Light"/>
              </a:rPr>
              <a:t>记号可有一个诸如“</a:t>
            </a:r>
            <a:r>
              <a:rPr lang="en-US" altLang="zh-CN" dirty="0">
                <a:latin typeface="Times New Roman" panose="02020603050405020304" pitchFamily="18" charset="0"/>
              </a:rPr>
              <a:t>3 2 7 6 7</a:t>
            </a:r>
            <a:r>
              <a:rPr lang="zh-CN" altLang="en-US" dirty="0">
                <a:latin typeface="AdobeSongStd-Light"/>
              </a:rPr>
              <a:t>”的串值属性，它是由</a:t>
            </a:r>
            <a:r>
              <a:rPr lang="en-US" altLang="zh-CN" dirty="0">
                <a:latin typeface="Times New Roman" panose="02020603050405020304" pitchFamily="18" charset="0"/>
              </a:rPr>
              <a:t>5</a:t>
            </a:r>
            <a:r>
              <a:rPr lang="zh-CN" altLang="en-US" dirty="0">
                <a:latin typeface="AdobeSongStd-Light"/>
              </a:rPr>
              <a:t>个数字字符组成，但它还会有一个由其值计算所得的真实值</a:t>
            </a:r>
            <a:r>
              <a:rPr lang="en-US" altLang="zh-CN" dirty="0">
                <a:latin typeface="Times New Roman" panose="02020603050405020304" pitchFamily="18" charset="0"/>
              </a:rPr>
              <a:t>3 2 7 6 7</a:t>
            </a:r>
            <a:r>
              <a:rPr lang="zh-CN" altLang="en-US" dirty="0">
                <a:latin typeface="AdobeSongStd-Light"/>
              </a:rPr>
              <a:t>组成的数字值属性。在</a:t>
            </a:r>
            <a:endParaRPr lang="zh-CN" altLang="en-US" dirty="0"/>
          </a:p>
        </p:txBody>
      </p:sp>
      <p:sp>
        <p:nvSpPr>
          <p:cNvPr id="11" name="矩形 10">
            <a:extLst>
              <a:ext uri="{FF2B5EF4-FFF2-40B4-BE49-F238E27FC236}">
                <a16:creationId xmlns:a16="http://schemas.microsoft.com/office/drawing/2014/main" id="{FF2898C9-5C1E-4211-B9D0-03D78392BB62}"/>
              </a:ext>
            </a:extLst>
          </p:cNvPr>
          <p:cNvSpPr/>
          <p:nvPr/>
        </p:nvSpPr>
        <p:spPr>
          <a:xfrm>
            <a:off x="1191800" y="4835534"/>
            <a:ext cx="6096000" cy="369332"/>
          </a:xfrm>
          <a:prstGeom prst="rect">
            <a:avLst/>
          </a:prstGeom>
        </p:spPr>
        <p:txBody>
          <a:bodyPr>
            <a:spAutoFit/>
          </a:bodyPr>
          <a:lstStyle/>
          <a:p>
            <a:pPr marL="285750" indent="-285750">
              <a:buFont typeface="Wingdings" panose="05000000000000000000" pitchFamily="2" charset="2"/>
              <a:buChar char="Ø"/>
            </a:pPr>
            <a:r>
              <a:rPr lang="zh-CN" altLang="en-US" dirty="0">
                <a:latin typeface="AdobeSongStd-Light"/>
              </a:rPr>
              <a:t>保留字就具有这个特性</a:t>
            </a:r>
            <a:endParaRPr lang="zh-CN" altLang="en-US" dirty="0"/>
          </a:p>
        </p:txBody>
      </p:sp>
      <p:pic>
        <p:nvPicPr>
          <p:cNvPr id="7" name="图片 6">
            <a:extLst>
              <a:ext uri="{FF2B5EF4-FFF2-40B4-BE49-F238E27FC236}">
                <a16:creationId xmlns:a16="http://schemas.microsoft.com/office/drawing/2014/main" id="{D4D984DE-FE9A-CE3B-EFB5-DB352C7F0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12" name="直接连接符 11">
            <a:extLst>
              <a:ext uri="{FF2B5EF4-FFF2-40B4-BE49-F238E27FC236}">
                <a16:creationId xmlns:a16="http://schemas.microsoft.com/office/drawing/2014/main" id="{49C78EF0-09F7-7319-779A-424C54D4746B}"/>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0624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99918-6281-411C-89E8-9943EE1966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ABC13F-C895-482D-A068-BF1014E8AE54}"/>
              </a:ext>
            </a:extLst>
          </p:cNvPr>
          <p:cNvSpPr>
            <a:spLocks noGrp="1"/>
          </p:cNvSpPr>
          <p:nvPr>
            <p:ph idx="1"/>
          </p:nvPr>
        </p:nvSpPr>
        <p:spPr>
          <a:xfrm rot="153819">
            <a:off x="838200" y="1932000"/>
            <a:ext cx="10515600" cy="4351338"/>
          </a:xfrm>
        </p:spPr>
        <p:txBody>
          <a:bodyPr/>
          <a:lstStyle/>
          <a:p>
            <a:endParaRPr lang="zh-CN" altLang="en-US" dirty="0"/>
          </a:p>
        </p:txBody>
      </p:sp>
      <p:pic>
        <p:nvPicPr>
          <p:cNvPr id="5" name="图片 4">
            <a:extLst>
              <a:ext uri="{FF2B5EF4-FFF2-40B4-BE49-F238E27FC236}">
                <a16:creationId xmlns:a16="http://schemas.microsoft.com/office/drawing/2014/main" id="{0732FF81-E090-4FAD-917C-17083DE18275}"/>
              </a:ext>
            </a:extLst>
          </p:cNvPr>
          <p:cNvPicPr>
            <a:picLocks noChangeAspect="1"/>
          </p:cNvPicPr>
          <p:nvPr/>
        </p:nvPicPr>
        <p:blipFill>
          <a:blip r:embed="rId3"/>
          <a:stretch>
            <a:fillRect/>
          </a:stretch>
        </p:blipFill>
        <p:spPr>
          <a:xfrm>
            <a:off x="838200" y="3428999"/>
            <a:ext cx="10441510" cy="3063875"/>
          </a:xfrm>
          <a:prstGeom prst="rect">
            <a:avLst/>
          </a:prstGeom>
        </p:spPr>
      </p:pic>
      <p:pic>
        <p:nvPicPr>
          <p:cNvPr id="11" name="图片 10">
            <a:extLst>
              <a:ext uri="{FF2B5EF4-FFF2-40B4-BE49-F238E27FC236}">
                <a16:creationId xmlns:a16="http://schemas.microsoft.com/office/drawing/2014/main" id="{8DC08B29-B50A-B0CA-C689-CD84683D3795}"/>
              </a:ext>
            </a:extLst>
          </p:cNvPr>
          <p:cNvPicPr>
            <a:picLocks noChangeAspect="1"/>
          </p:cNvPicPr>
          <p:nvPr/>
        </p:nvPicPr>
        <p:blipFill>
          <a:blip r:embed="rId4"/>
          <a:stretch>
            <a:fillRect/>
          </a:stretch>
        </p:blipFill>
        <p:spPr>
          <a:xfrm rot="153819">
            <a:off x="1206248" y="369924"/>
            <a:ext cx="9779503" cy="2425825"/>
          </a:xfrm>
          <a:prstGeom prst="rect">
            <a:avLst/>
          </a:prstGeom>
        </p:spPr>
      </p:pic>
      <p:pic>
        <p:nvPicPr>
          <p:cNvPr id="12" name="图片 11">
            <a:extLst>
              <a:ext uri="{FF2B5EF4-FFF2-40B4-BE49-F238E27FC236}">
                <a16:creationId xmlns:a16="http://schemas.microsoft.com/office/drawing/2014/main" id="{B15AA92B-09E1-CE89-3703-332915DD1012}"/>
              </a:ext>
            </a:extLst>
          </p:cNvPr>
          <p:cNvPicPr>
            <a:picLocks noChangeAspect="1"/>
          </p:cNvPicPr>
          <p:nvPr/>
        </p:nvPicPr>
        <p:blipFill>
          <a:blip r:embed="rId5"/>
          <a:stretch>
            <a:fillRect/>
          </a:stretch>
        </p:blipFill>
        <p:spPr>
          <a:xfrm>
            <a:off x="3295008" y="2952466"/>
            <a:ext cx="5527893" cy="314226"/>
          </a:xfrm>
          <a:prstGeom prst="rect">
            <a:avLst/>
          </a:prstGeom>
        </p:spPr>
      </p:pic>
    </p:spTree>
    <p:extLst>
      <p:ext uri="{BB962C8B-B14F-4D97-AF65-F5344CB8AC3E}">
        <p14:creationId xmlns:p14="http://schemas.microsoft.com/office/powerpoint/2010/main" val="3728584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3FC86-BCD0-4A67-98FD-94010FFE794A}"/>
              </a:ext>
            </a:extLst>
          </p:cNvPr>
          <p:cNvSpPr>
            <a:spLocks noGrp="1"/>
          </p:cNvSpPr>
          <p:nvPr>
            <p:ph type="title"/>
          </p:nvPr>
        </p:nvSpPr>
        <p:spPr/>
        <p:txBody>
          <a:bodyPr/>
          <a:lstStyle/>
          <a:p>
            <a:r>
              <a:rPr lang="en-US" altLang="zh-CN" dirty="0"/>
              <a:t>Deterministic finite automation (DFA)</a:t>
            </a:r>
            <a:endParaRPr lang="zh-CN" altLang="en-US" dirty="0"/>
          </a:p>
        </p:txBody>
      </p:sp>
      <p:sp>
        <p:nvSpPr>
          <p:cNvPr id="3" name="内容占位符 2">
            <a:extLst>
              <a:ext uri="{FF2B5EF4-FFF2-40B4-BE49-F238E27FC236}">
                <a16:creationId xmlns:a16="http://schemas.microsoft.com/office/drawing/2014/main" id="{196D62E2-ECE4-46FD-980D-62A19656000E}"/>
              </a:ext>
            </a:extLst>
          </p:cNvPr>
          <p:cNvSpPr>
            <a:spLocks noGrp="1"/>
          </p:cNvSpPr>
          <p:nvPr>
            <p:ph idx="1"/>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在该图中，</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other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转换前后都带有方括号，它表示了应</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先行</a:t>
            </a:r>
            <a:r>
              <a:rPr lang="zh-CN" altLang="en-US" dirty="0">
                <a:latin typeface="Times New Roman" panose="02020603050405020304" pitchFamily="18" charset="0"/>
                <a:ea typeface="宋体" panose="02010600030101010101" pitchFamily="2" charset="-122"/>
                <a:cs typeface="Times New Roman" panose="02020603050405020304" pitchFamily="18" charset="0"/>
              </a:rPr>
              <a:t>考虑分隔字符，也就是：应先将其返回到输入串并且不能丢掉。此外在该图中，出错状态已变成接受状态，且没有离开接受状态的转换。因为扫描程序应一次识别一个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token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并在每一个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token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识别之后再一次从它的初始状态开始，所以这正是所需要的</a:t>
            </a:r>
            <a:r>
              <a:rPr lang="zh-CN" altLang="en-US" dirty="0"/>
              <a:t>。</a:t>
            </a:r>
          </a:p>
        </p:txBody>
      </p:sp>
      <p:pic>
        <p:nvPicPr>
          <p:cNvPr id="4" name="图片 3">
            <a:extLst>
              <a:ext uri="{FF2B5EF4-FFF2-40B4-BE49-F238E27FC236}">
                <a16:creationId xmlns:a16="http://schemas.microsoft.com/office/drawing/2014/main" id="{BB80C726-1936-66E2-5276-666FB5259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463F2974-B14D-5C98-EB56-B51B3C65F610}"/>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1852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A1C19-7FFF-4D12-B9E2-50943985062A}"/>
              </a:ext>
            </a:extLst>
          </p:cNvPr>
          <p:cNvSpPr>
            <a:spLocks noGrp="1"/>
          </p:cNvSpPr>
          <p:nvPr>
            <p:ph type="title"/>
          </p:nvPr>
        </p:nvSpPr>
        <p:spPr/>
        <p:txBody>
          <a:bodyPr/>
          <a:lstStyle/>
          <a:p>
            <a:r>
              <a:rPr lang="en-US" altLang="zh-CN" b="1" dirty="0"/>
              <a:t>Nondeterministic Automata</a:t>
            </a:r>
            <a:endParaRPr lang="zh-CN" altLang="en-US" dirty="0"/>
          </a:p>
        </p:txBody>
      </p:sp>
      <p:pic>
        <p:nvPicPr>
          <p:cNvPr id="6" name="内容占位符 5">
            <a:extLst>
              <a:ext uri="{FF2B5EF4-FFF2-40B4-BE49-F238E27FC236}">
                <a16:creationId xmlns:a16="http://schemas.microsoft.com/office/drawing/2014/main" id="{14E8D7B7-EC7E-4643-A3D1-BCCC2636902F}"/>
              </a:ext>
            </a:extLst>
          </p:cNvPr>
          <p:cNvPicPr>
            <a:picLocks noGrp="1" noChangeAspect="1"/>
          </p:cNvPicPr>
          <p:nvPr>
            <p:ph idx="1"/>
          </p:nvPr>
        </p:nvPicPr>
        <p:blipFill>
          <a:blip r:embed="rId2"/>
          <a:stretch>
            <a:fillRect/>
          </a:stretch>
        </p:blipFill>
        <p:spPr>
          <a:xfrm>
            <a:off x="838200" y="1690688"/>
            <a:ext cx="10515600" cy="1523126"/>
          </a:xfrm>
          <a:prstGeom prst="rect">
            <a:avLst/>
          </a:prstGeom>
        </p:spPr>
      </p:pic>
      <p:pic>
        <p:nvPicPr>
          <p:cNvPr id="5" name="图片 4">
            <a:extLst>
              <a:ext uri="{FF2B5EF4-FFF2-40B4-BE49-F238E27FC236}">
                <a16:creationId xmlns:a16="http://schemas.microsoft.com/office/drawing/2014/main" id="{FB21817C-7F4E-40F0-AA36-BD4FAEA65B94}"/>
              </a:ext>
            </a:extLst>
          </p:cNvPr>
          <p:cNvPicPr>
            <a:picLocks noChangeAspect="1"/>
          </p:cNvPicPr>
          <p:nvPr/>
        </p:nvPicPr>
        <p:blipFill>
          <a:blip r:embed="rId3"/>
          <a:stretch>
            <a:fillRect/>
          </a:stretch>
        </p:blipFill>
        <p:spPr>
          <a:xfrm>
            <a:off x="2145423" y="3358128"/>
            <a:ext cx="7512927" cy="3269291"/>
          </a:xfrm>
          <a:prstGeom prst="rect">
            <a:avLst/>
          </a:prstGeom>
        </p:spPr>
      </p:pic>
      <p:pic>
        <p:nvPicPr>
          <p:cNvPr id="3" name="图片 2">
            <a:extLst>
              <a:ext uri="{FF2B5EF4-FFF2-40B4-BE49-F238E27FC236}">
                <a16:creationId xmlns:a16="http://schemas.microsoft.com/office/drawing/2014/main" id="{729DF21C-C6FB-CBF9-1FB0-3958B687F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4" name="直接连接符 3">
            <a:extLst>
              <a:ext uri="{FF2B5EF4-FFF2-40B4-BE49-F238E27FC236}">
                <a16:creationId xmlns:a16="http://schemas.microsoft.com/office/drawing/2014/main" id="{3A0F8785-182C-1222-0687-0EC54AEE9747}"/>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8185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38C53-D487-4A81-A0AB-00AD0727222F}"/>
              </a:ext>
            </a:extLst>
          </p:cNvPr>
          <p:cNvSpPr>
            <a:spLocks noGrp="1"/>
          </p:cNvSpPr>
          <p:nvPr>
            <p:ph type="title"/>
          </p:nvPr>
        </p:nvSpPr>
        <p:spPr/>
        <p:txBody>
          <a:bodyPr/>
          <a:lstStyle/>
          <a:p>
            <a:r>
              <a:rPr lang="en-US" altLang="zh-CN" b="1" dirty="0"/>
              <a:t>Nondeterministic Automata</a:t>
            </a:r>
            <a:endParaRPr lang="zh-CN" altLang="en-US" dirty="0"/>
          </a:p>
        </p:txBody>
      </p:sp>
      <p:sp>
        <p:nvSpPr>
          <p:cNvPr id="3" name="内容占位符 2">
            <a:extLst>
              <a:ext uri="{FF2B5EF4-FFF2-40B4-BE49-F238E27FC236}">
                <a16:creationId xmlns:a16="http://schemas.microsoft.com/office/drawing/2014/main" id="{67D1553D-D1A6-4128-8EBC-C997BF72EF9E}"/>
              </a:ext>
            </a:extLst>
          </p:cNvPr>
          <p:cNvSpPr>
            <a:spLocks noGrp="1"/>
          </p:cNvSpPr>
          <p:nvPr>
            <p:ph idx="1"/>
          </p:nvPr>
        </p:nvSpPr>
        <p:spPr/>
        <p:txBody>
          <a:bodyPr/>
          <a:lstStyle/>
          <a:p>
            <a:r>
              <a:rPr lang="en-US" altLang="zh-CN" dirty="0"/>
              <a:t>we can simply identify their start states to get the following DFA:</a:t>
            </a:r>
            <a:endParaRPr lang="zh-CN" altLang="en-US" dirty="0"/>
          </a:p>
        </p:txBody>
      </p:sp>
      <p:pic>
        <p:nvPicPr>
          <p:cNvPr id="6" name="图片 5">
            <a:extLst>
              <a:ext uri="{FF2B5EF4-FFF2-40B4-BE49-F238E27FC236}">
                <a16:creationId xmlns:a16="http://schemas.microsoft.com/office/drawing/2014/main" id="{07036372-B191-443D-A9C6-074226AEC358}"/>
              </a:ext>
            </a:extLst>
          </p:cNvPr>
          <p:cNvPicPr>
            <a:picLocks noChangeAspect="1"/>
          </p:cNvPicPr>
          <p:nvPr/>
        </p:nvPicPr>
        <p:blipFill>
          <a:blip r:embed="rId2"/>
          <a:stretch>
            <a:fillRect/>
          </a:stretch>
        </p:blipFill>
        <p:spPr>
          <a:xfrm>
            <a:off x="1553143" y="2692875"/>
            <a:ext cx="9085714" cy="3800000"/>
          </a:xfrm>
          <a:prstGeom prst="rect">
            <a:avLst/>
          </a:prstGeom>
        </p:spPr>
      </p:pic>
      <p:pic>
        <p:nvPicPr>
          <p:cNvPr id="4" name="图片 3">
            <a:extLst>
              <a:ext uri="{FF2B5EF4-FFF2-40B4-BE49-F238E27FC236}">
                <a16:creationId xmlns:a16="http://schemas.microsoft.com/office/drawing/2014/main" id="{B1211C1C-CB9E-B158-CF45-1256D8376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646CC27A-89B1-820E-4B5D-E3E5160448AD}"/>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7147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AFE64-792B-4FAA-8903-753562FAA05E}"/>
              </a:ext>
            </a:extLst>
          </p:cNvPr>
          <p:cNvSpPr>
            <a:spLocks noGrp="1"/>
          </p:cNvSpPr>
          <p:nvPr>
            <p:ph type="title"/>
          </p:nvPr>
        </p:nvSpPr>
        <p:spPr/>
        <p:txBody>
          <a:bodyPr/>
          <a:lstStyle/>
          <a:p>
            <a:r>
              <a:rPr lang="en-US" altLang="zh-CN" b="1" dirty="0"/>
              <a:t>Nondeterministic Automata</a:t>
            </a:r>
            <a:endParaRPr lang="zh-CN" altLang="en-US" dirty="0"/>
          </a:p>
        </p:txBody>
      </p:sp>
      <p:sp>
        <p:nvSpPr>
          <p:cNvPr id="3" name="内容占位符 2">
            <a:extLst>
              <a:ext uri="{FF2B5EF4-FFF2-40B4-BE49-F238E27FC236}">
                <a16:creationId xmlns:a16="http://schemas.microsoft.com/office/drawing/2014/main" id="{27D7605B-DF93-47EE-955F-C46FE333127E}"/>
              </a:ext>
            </a:extLst>
          </p:cNvPr>
          <p:cNvSpPr>
            <a:spLocks noGrp="1"/>
          </p:cNvSpPr>
          <p:nvPr>
            <p:ph idx="1"/>
          </p:nvPr>
        </p:nvSpPr>
        <p:spPr/>
        <p:txBody>
          <a:bodyPr/>
          <a:lstStyle/>
          <a:p>
            <a:r>
              <a:rPr lang="en-US" altLang="zh-CN" dirty="0"/>
              <a:t>2. several tokens that begin with the same character, such as &lt;, &lt;=, and &lt;&gt;,</a:t>
            </a:r>
          </a:p>
          <a:p>
            <a:endParaRPr lang="zh-CN" altLang="en-US" dirty="0"/>
          </a:p>
        </p:txBody>
      </p:sp>
      <p:pic>
        <p:nvPicPr>
          <p:cNvPr id="4" name="图片 3">
            <a:extLst>
              <a:ext uri="{FF2B5EF4-FFF2-40B4-BE49-F238E27FC236}">
                <a16:creationId xmlns:a16="http://schemas.microsoft.com/office/drawing/2014/main" id="{20A67D51-23F8-4FA6-B16C-5C8C808C046F}"/>
              </a:ext>
            </a:extLst>
          </p:cNvPr>
          <p:cNvPicPr>
            <a:picLocks noChangeAspect="1"/>
          </p:cNvPicPr>
          <p:nvPr/>
        </p:nvPicPr>
        <p:blipFill>
          <a:blip r:embed="rId2"/>
          <a:stretch>
            <a:fillRect/>
          </a:stretch>
        </p:blipFill>
        <p:spPr>
          <a:xfrm>
            <a:off x="1667402" y="2854792"/>
            <a:ext cx="8438095" cy="3733333"/>
          </a:xfrm>
          <a:prstGeom prst="rect">
            <a:avLst/>
          </a:prstGeom>
        </p:spPr>
      </p:pic>
      <p:pic>
        <p:nvPicPr>
          <p:cNvPr id="5" name="图片 4">
            <a:extLst>
              <a:ext uri="{FF2B5EF4-FFF2-40B4-BE49-F238E27FC236}">
                <a16:creationId xmlns:a16="http://schemas.microsoft.com/office/drawing/2014/main" id="{A6CF2D2F-AE05-A2DD-F160-E417F11F4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8455B5AD-8BBE-13DD-58AC-72DEF79FE77C}"/>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4506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E80D5-1E87-4CAD-A3FB-5068E6BF51B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D716952-EF4C-4172-9F92-2FF5644AD1F6}"/>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9E77A093-506A-4038-8031-CF09E24EDA0D}"/>
              </a:ext>
            </a:extLst>
          </p:cNvPr>
          <p:cNvPicPr>
            <a:picLocks noChangeAspect="1"/>
          </p:cNvPicPr>
          <p:nvPr/>
        </p:nvPicPr>
        <p:blipFill>
          <a:blip r:embed="rId2"/>
          <a:stretch>
            <a:fillRect/>
          </a:stretch>
        </p:blipFill>
        <p:spPr>
          <a:xfrm>
            <a:off x="838199" y="372575"/>
            <a:ext cx="8290955" cy="3442030"/>
          </a:xfrm>
          <a:prstGeom prst="rect">
            <a:avLst/>
          </a:prstGeom>
        </p:spPr>
      </p:pic>
      <p:sp>
        <p:nvSpPr>
          <p:cNvPr id="5" name="矩形 4">
            <a:extLst>
              <a:ext uri="{FF2B5EF4-FFF2-40B4-BE49-F238E27FC236}">
                <a16:creationId xmlns:a16="http://schemas.microsoft.com/office/drawing/2014/main" id="{77A06D10-0D78-4807-92C7-8BCA58773A56}"/>
              </a:ext>
            </a:extLst>
          </p:cNvPr>
          <p:cNvSpPr/>
          <p:nvPr/>
        </p:nvSpPr>
        <p:spPr>
          <a:xfrm>
            <a:off x="838199" y="4182968"/>
            <a:ext cx="10515600" cy="707886"/>
          </a:xfrm>
          <a:prstGeom prst="rect">
            <a:avLst/>
          </a:prstGeom>
        </p:spPr>
        <p:txBody>
          <a:bodyPr wrap="square">
            <a:spAutoFit/>
          </a:bodyPr>
          <a:lstStyle/>
          <a:p>
            <a:pPr algn="just"/>
            <a:r>
              <a:rPr lang="zh-CN" altLang="en-US" sz="2000" dirty="0">
                <a:latin typeface="AdobeSongStd-Light"/>
              </a:rPr>
              <a:t>在理论上是应该能够将所有的记号都合并为具有这种风格的一个巨大的</a:t>
            </a:r>
            <a:r>
              <a:rPr lang="en-US" altLang="zh-CN" sz="2000" dirty="0">
                <a:latin typeface="Times New Roman" panose="02020603050405020304" pitchFamily="18" charset="0"/>
              </a:rPr>
              <a:t>D FA</a:t>
            </a:r>
            <a:r>
              <a:rPr lang="zh-CN" altLang="en-US" sz="2000" dirty="0">
                <a:latin typeface="AdobeSongStd-Light"/>
              </a:rPr>
              <a:t>，但是它非常复杂，在使用一种非系统性的方法时尤为如此</a:t>
            </a:r>
            <a:r>
              <a:rPr lang="en-US" altLang="zh-CN" sz="2000" dirty="0">
                <a:latin typeface="AdobeSongStd-Light"/>
              </a:rPr>
              <a:t>.</a:t>
            </a:r>
            <a:endParaRPr lang="zh-CN" altLang="en-US" sz="2000" dirty="0"/>
          </a:p>
        </p:txBody>
      </p:sp>
      <p:sp>
        <p:nvSpPr>
          <p:cNvPr id="6" name="矩形 5">
            <a:extLst>
              <a:ext uri="{FF2B5EF4-FFF2-40B4-BE49-F238E27FC236}">
                <a16:creationId xmlns:a16="http://schemas.microsoft.com/office/drawing/2014/main" id="{509A0A90-050D-4D65-AED4-85B25630FD0C}"/>
              </a:ext>
            </a:extLst>
          </p:cNvPr>
          <p:cNvSpPr/>
          <p:nvPr/>
        </p:nvSpPr>
        <p:spPr>
          <a:xfrm>
            <a:off x="838199" y="5259217"/>
            <a:ext cx="10515600" cy="1015663"/>
          </a:xfrm>
          <a:prstGeom prst="rect">
            <a:avLst/>
          </a:prstGeom>
        </p:spPr>
        <p:txBody>
          <a:bodyPr wrap="square">
            <a:spAutoFit/>
          </a:bodyPr>
          <a:lstStyle/>
          <a:p>
            <a:pPr algn="just"/>
            <a:r>
              <a:rPr lang="zh-CN" altLang="en-US" sz="2000" dirty="0"/>
              <a:t>In principle, we should be able to combine all the tokens into one giant DFA in this fashion. However, the complexity of such a task becomes enormous, especially if it is done in an unsystematic way.</a:t>
            </a:r>
          </a:p>
        </p:txBody>
      </p:sp>
      <p:pic>
        <p:nvPicPr>
          <p:cNvPr id="7" name="图片 6">
            <a:extLst>
              <a:ext uri="{FF2B5EF4-FFF2-40B4-BE49-F238E27FC236}">
                <a16:creationId xmlns:a16="http://schemas.microsoft.com/office/drawing/2014/main" id="{A6DBADF5-5EEB-1C3F-0D0D-1867DF127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spTree>
    <p:extLst>
      <p:ext uri="{BB962C8B-B14F-4D97-AF65-F5344CB8AC3E}">
        <p14:creationId xmlns:p14="http://schemas.microsoft.com/office/powerpoint/2010/main" val="989723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669F2-E491-4382-A8F3-C38016CD571C}"/>
              </a:ext>
            </a:extLst>
          </p:cNvPr>
          <p:cNvSpPr>
            <a:spLocks noGrp="1"/>
          </p:cNvSpPr>
          <p:nvPr>
            <p:ph type="title"/>
          </p:nvPr>
        </p:nvSpPr>
        <p:spPr/>
        <p:txBody>
          <a:bodyPr/>
          <a:lstStyle/>
          <a:p>
            <a:r>
              <a:rPr lang="en-US" altLang="zh-CN" b="1" dirty="0"/>
              <a:t>Nondeterministic Automata</a:t>
            </a:r>
            <a:endParaRPr lang="zh-CN" altLang="en-US" dirty="0"/>
          </a:p>
        </p:txBody>
      </p:sp>
      <p:pic>
        <p:nvPicPr>
          <p:cNvPr id="5" name="内容占位符 4">
            <a:extLst>
              <a:ext uri="{FF2B5EF4-FFF2-40B4-BE49-F238E27FC236}">
                <a16:creationId xmlns:a16="http://schemas.microsoft.com/office/drawing/2014/main" id="{3B17C260-7C1C-4632-B745-A05F574CEE3C}"/>
              </a:ext>
            </a:extLst>
          </p:cNvPr>
          <p:cNvPicPr>
            <a:picLocks noGrp="1" noChangeAspect="1"/>
          </p:cNvPicPr>
          <p:nvPr>
            <p:ph idx="1"/>
          </p:nvPr>
        </p:nvPicPr>
        <p:blipFill>
          <a:blip r:embed="rId2"/>
          <a:stretch>
            <a:fillRect/>
          </a:stretch>
        </p:blipFill>
        <p:spPr>
          <a:xfrm>
            <a:off x="676926" y="3211306"/>
            <a:ext cx="9621317" cy="398362"/>
          </a:xfrm>
          <a:prstGeom prst="rect">
            <a:avLst/>
          </a:prstGeom>
        </p:spPr>
      </p:pic>
      <p:pic>
        <p:nvPicPr>
          <p:cNvPr id="4" name="图片 3">
            <a:extLst>
              <a:ext uri="{FF2B5EF4-FFF2-40B4-BE49-F238E27FC236}">
                <a16:creationId xmlns:a16="http://schemas.microsoft.com/office/drawing/2014/main" id="{312F0A21-F06B-4AB5-8DB3-890786738E4B}"/>
              </a:ext>
            </a:extLst>
          </p:cNvPr>
          <p:cNvPicPr>
            <a:picLocks noChangeAspect="1"/>
          </p:cNvPicPr>
          <p:nvPr/>
        </p:nvPicPr>
        <p:blipFill>
          <a:blip r:embed="rId3"/>
          <a:stretch>
            <a:fillRect/>
          </a:stretch>
        </p:blipFill>
        <p:spPr>
          <a:xfrm>
            <a:off x="676926" y="1825625"/>
            <a:ext cx="10515600" cy="1143561"/>
          </a:xfrm>
          <a:prstGeom prst="rect">
            <a:avLst/>
          </a:prstGeom>
        </p:spPr>
      </p:pic>
      <p:pic>
        <p:nvPicPr>
          <p:cNvPr id="6" name="图片 5">
            <a:extLst>
              <a:ext uri="{FF2B5EF4-FFF2-40B4-BE49-F238E27FC236}">
                <a16:creationId xmlns:a16="http://schemas.microsoft.com/office/drawing/2014/main" id="{B8C341E1-862D-43CB-B2F8-573F56CD7759}"/>
              </a:ext>
            </a:extLst>
          </p:cNvPr>
          <p:cNvPicPr>
            <a:picLocks noChangeAspect="1"/>
          </p:cNvPicPr>
          <p:nvPr/>
        </p:nvPicPr>
        <p:blipFill>
          <a:blip r:embed="rId4"/>
          <a:stretch>
            <a:fillRect/>
          </a:stretch>
        </p:blipFill>
        <p:spPr>
          <a:xfrm>
            <a:off x="676926" y="3971023"/>
            <a:ext cx="10676874" cy="2469302"/>
          </a:xfrm>
          <a:prstGeom prst="rect">
            <a:avLst/>
          </a:prstGeom>
        </p:spPr>
      </p:pic>
      <p:pic>
        <p:nvPicPr>
          <p:cNvPr id="3" name="图片 2">
            <a:extLst>
              <a:ext uri="{FF2B5EF4-FFF2-40B4-BE49-F238E27FC236}">
                <a16:creationId xmlns:a16="http://schemas.microsoft.com/office/drawing/2014/main" id="{E10591F8-CCAD-DA50-D0AC-E7B96134FA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9F76787F-A760-AB48-91B7-EFC5288C8771}"/>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5262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41421-B5BC-4A07-B887-8A95D71F8B03}"/>
              </a:ext>
            </a:extLst>
          </p:cNvPr>
          <p:cNvSpPr>
            <a:spLocks noGrp="1"/>
          </p:cNvSpPr>
          <p:nvPr>
            <p:ph type="title"/>
          </p:nvPr>
        </p:nvSpPr>
        <p:spPr/>
        <p:txBody>
          <a:bodyPr/>
          <a:lstStyle/>
          <a:p>
            <a:r>
              <a:rPr lang="zh-CN" altLang="zh-CN" dirty="0"/>
              <a:t>ε</a:t>
            </a:r>
            <a:r>
              <a:rPr lang="en-US" altLang="zh-CN" dirty="0"/>
              <a:t>-transitions</a:t>
            </a:r>
            <a:endParaRPr lang="zh-CN" altLang="en-US" dirty="0"/>
          </a:p>
        </p:txBody>
      </p:sp>
      <p:sp>
        <p:nvSpPr>
          <p:cNvPr id="3" name="内容占位符 2">
            <a:extLst>
              <a:ext uri="{FF2B5EF4-FFF2-40B4-BE49-F238E27FC236}">
                <a16:creationId xmlns:a16="http://schemas.microsoft.com/office/drawing/2014/main" id="{6784C10A-6CE7-495D-8909-80A4865FFEE7}"/>
              </a:ext>
            </a:extLst>
          </p:cNvPr>
          <p:cNvSpPr>
            <a:spLocks noGrp="1"/>
          </p:cNvSpPr>
          <p:nvPr>
            <p:ph idx="1"/>
          </p:nvPr>
        </p:nvSpPr>
        <p:spPr>
          <a:xfrm>
            <a:off x="838200" y="1690688"/>
            <a:ext cx="10515600" cy="4351338"/>
          </a:xfrm>
        </p:spPr>
        <p:txBody>
          <a:bodyPr/>
          <a:lstStyle/>
          <a:p>
            <a:pPr marL="0" indent="0" algn="just">
              <a:buNone/>
            </a:pPr>
            <a:r>
              <a:rPr lang="zh-CN" altLang="zh-CN" dirty="0"/>
              <a:t>ε</a:t>
            </a:r>
            <a:r>
              <a:rPr lang="en-US" altLang="zh-CN" dirty="0"/>
              <a:t>-transitions are useful in two ways.</a:t>
            </a:r>
          </a:p>
          <a:p>
            <a:pPr marL="0" indent="0" algn="just">
              <a:buNone/>
            </a:pPr>
            <a:r>
              <a:rPr lang="zh-CN" altLang="en-US" b="1" dirty="0">
                <a:solidFill>
                  <a:srgbClr val="FF0000"/>
                </a:solidFill>
              </a:rPr>
              <a:t>好处：</a:t>
            </a:r>
            <a:endParaRPr lang="en-US" altLang="zh-CN" b="1" dirty="0">
              <a:solidFill>
                <a:srgbClr val="FF0000"/>
              </a:solidFill>
            </a:endParaRPr>
          </a:p>
        </p:txBody>
      </p:sp>
      <p:pic>
        <p:nvPicPr>
          <p:cNvPr id="4" name="图片 3">
            <a:extLst>
              <a:ext uri="{FF2B5EF4-FFF2-40B4-BE49-F238E27FC236}">
                <a16:creationId xmlns:a16="http://schemas.microsoft.com/office/drawing/2014/main" id="{C316CCE6-5773-4B7A-8BB2-BF83738E9C8F}"/>
              </a:ext>
            </a:extLst>
          </p:cNvPr>
          <p:cNvPicPr>
            <a:picLocks noChangeAspect="1"/>
          </p:cNvPicPr>
          <p:nvPr/>
        </p:nvPicPr>
        <p:blipFill>
          <a:blip r:embed="rId2"/>
          <a:stretch>
            <a:fillRect/>
          </a:stretch>
        </p:blipFill>
        <p:spPr>
          <a:xfrm>
            <a:off x="5278948" y="3940019"/>
            <a:ext cx="6074852" cy="2552856"/>
          </a:xfrm>
          <a:prstGeom prst="rect">
            <a:avLst/>
          </a:prstGeom>
        </p:spPr>
      </p:pic>
      <p:pic>
        <p:nvPicPr>
          <p:cNvPr id="5" name="图片 4">
            <a:extLst>
              <a:ext uri="{FF2B5EF4-FFF2-40B4-BE49-F238E27FC236}">
                <a16:creationId xmlns:a16="http://schemas.microsoft.com/office/drawing/2014/main" id="{D41764E7-BD4E-4BC6-9296-D1A0B4B58EEE}"/>
              </a:ext>
            </a:extLst>
          </p:cNvPr>
          <p:cNvPicPr>
            <a:picLocks noChangeAspect="1"/>
          </p:cNvPicPr>
          <p:nvPr/>
        </p:nvPicPr>
        <p:blipFill>
          <a:blip r:embed="rId3"/>
          <a:stretch>
            <a:fillRect/>
          </a:stretch>
        </p:blipFill>
        <p:spPr>
          <a:xfrm>
            <a:off x="838200" y="2770590"/>
            <a:ext cx="10409626" cy="1220673"/>
          </a:xfrm>
          <a:prstGeom prst="rect">
            <a:avLst/>
          </a:prstGeom>
        </p:spPr>
      </p:pic>
      <p:sp>
        <p:nvSpPr>
          <p:cNvPr id="6" name="矩形 5">
            <a:extLst>
              <a:ext uri="{FF2B5EF4-FFF2-40B4-BE49-F238E27FC236}">
                <a16:creationId xmlns:a16="http://schemas.microsoft.com/office/drawing/2014/main" id="{4A46BE6A-6EB4-495C-BB43-2B5E96B44E10}"/>
              </a:ext>
            </a:extLst>
          </p:cNvPr>
          <p:cNvSpPr/>
          <p:nvPr/>
        </p:nvSpPr>
        <p:spPr>
          <a:xfrm>
            <a:off x="945715" y="4328459"/>
            <a:ext cx="4078573" cy="1938992"/>
          </a:xfrm>
          <a:prstGeom prst="rect">
            <a:avLst/>
          </a:prstGeom>
        </p:spPr>
        <p:txBody>
          <a:bodyPr wrap="square">
            <a:spAutoFit/>
          </a:bodyPr>
          <a:lstStyle/>
          <a:p>
            <a:pPr algn="just"/>
            <a:r>
              <a:rPr lang="en-US" altLang="zh-CN" sz="2400" dirty="0"/>
              <a:t>(1) </a:t>
            </a:r>
            <a:r>
              <a:rPr lang="zh-CN" altLang="en-US" sz="2400" dirty="0"/>
              <a:t>首先，它们可以不用合并状态就表述另一个选择。例如，记号 </a:t>
            </a:r>
            <a:r>
              <a:rPr lang="en-US" altLang="zh-CN" sz="2400" dirty="0"/>
              <a:t>:=</a:t>
            </a:r>
            <a:r>
              <a:rPr lang="zh-CN" altLang="en-US" sz="2400" dirty="0"/>
              <a:t>、</a:t>
            </a:r>
            <a:r>
              <a:rPr lang="en-US" altLang="zh-CN" sz="2400" dirty="0"/>
              <a:t>&lt;=</a:t>
            </a:r>
            <a:r>
              <a:rPr lang="zh-CN" altLang="en-US" sz="2400" dirty="0"/>
              <a:t>和</a:t>
            </a:r>
            <a:r>
              <a:rPr lang="en-US" altLang="zh-CN" sz="2400" dirty="0"/>
              <a:t>=</a:t>
            </a:r>
            <a:r>
              <a:rPr lang="zh-CN" altLang="en-US" sz="2400" dirty="0"/>
              <a:t>的选择可表述为：为每一个记号合并自动机，如下所示。</a:t>
            </a:r>
          </a:p>
        </p:txBody>
      </p:sp>
      <p:pic>
        <p:nvPicPr>
          <p:cNvPr id="7" name="图片 6">
            <a:extLst>
              <a:ext uri="{FF2B5EF4-FFF2-40B4-BE49-F238E27FC236}">
                <a16:creationId xmlns:a16="http://schemas.microsoft.com/office/drawing/2014/main" id="{DF817411-69B4-FC45-AB0C-DD88977A49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8" name="直接连接符 7">
            <a:extLst>
              <a:ext uri="{FF2B5EF4-FFF2-40B4-BE49-F238E27FC236}">
                <a16:creationId xmlns:a16="http://schemas.microsoft.com/office/drawing/2014/main" id="{367FFA3A-EBDE-B663-921D-44F151BA2CD5}"/>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2263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B4AD5-F836-4FA4-8580-CD011ED3A52A}"/>
              </a:ext>
            </a:extLst>
          </p:cNvPr>
          <p:cNvSpPr>
            <a:spLocks noGrp="1"/>
          </p:cNvSpPr>
          <p:nvPr>
            <p:ph type="title"/>
          </p:nvPr>
        </p:nvSpPr>
        <p:spPr/>
        <p:txBody>
          <a:bodyPr/>
          <a:lstStyle/>
          <a:p>
            <a:r>
              <a:rPr lang="zh-CN" altLang="zh-CN" dirty="0"/>
              <a:t>ε</a:t>
            </a:r>
            <a:r>
              <a:rPr lang="en-US" altLang="zh-CN" dirty="0"/>
              <a:t>-transitions</a:t>
            </a:r>
            <a:endParaRPr lang="zh-CN" altLang="en-US" dirty="0"/>
          </a:p>
        </p:txBody>
      </p:sp>
      <p:sp>
        <p:nvSpPr>
          <p:cNvPr id="3" name="内容占位符 2">
            <a:extLst>
              <a:ext uri="{FF2B5EF4-FFF2-40B4-BE49-F238E27FC236}">
                <a16:creationId xmlns:a16="http://schemas.microsoft.com/office/drawing/2014/main" id="{50211785-35A1-454D-BA56-D18ADE734CB7}"/>
              </a:ext>
            </a:extLst>
          </p:cNvPr>
          <p:cNvSpPr>
            <a:spLocks noGrp="1"/>
          </p:cNvSpPr>
          <p:nvPr>
            <p:ph idx="1"/>
          </p:nvPr>
        </p:nvSpPr>
        <p:spPr/>
        <p:txBody>
          <a:bodyPr/>
          <a:lstStyle/>
          <a:p>
            <a:r>
              <a:rPr lang="zh-CN" altLang="en-US" sz="2400" dirty="0"/>
              <a:t>可以清晰地描述出空串的匹配：</a:t>
            </a:r>
          </a:p>
        </p:txBody>
      </p:sp>
      <p:pic>
        <p:nvPicPr>
          <p:cNvPr id="4" name="图片 3">
            <a:extLst>
              <a:ext uri="{FF2B5EF4-FFF2-40B4-BE49-F238E27FC236}">
                <a16:creationId xmlns:a16="http://schemas.microsoft.com/office/drawing/2014/main" id="{EFC99527-102B-4168-80F6-2D5BF13D4832}"/>
              </a:ext>
            </a:extLst>
          </p:cNvPr>
          <p:cNvPicPr>
            <a:picLocks noChangeAspect="1"/>
          </p:cNvPicPr>
          <p:nvPr/>
        </p:nvPicPr>
        <p:blipFill>
          <a:blip r:embed="rId2"/>
          <a:stretch>
            <a:fillRect/>
          </a:stretch>
        </p:blipFill>
        <p:spPr>
          <a:xfrm>
            <a:off x="838201" y="2287004"/>
            <a:ext cx="9982200" cy="1614767"/>
          </a:xfrm>
          <a:prstGeom prst="rect">
            <a:avLst/>
          </a:prstGeom>
        </p:spPr>
      </p:pic>
      <p:pic>
        <p:nvPicPr>
          <p:cNvPr id="5" name="图片 4">
            <a:extLst>
              <a:ext uri="{FF2B5EF4-FFF2-40B4-BE49-F238E27FC236}">
                <a16:creationId xmlns:a16="http://schemas.microsoft.com/office/drawing/2014/main" id="{AF6B2065-3D7F-5A8E-2E8A-2A856DF05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84FF0FA9-4F63-A062-3961-93E4D47397DD}"/>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7886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4C868-F3C3-43CD-8111-75E6E2178174}"/>
              </a:ext>
            </a:extLst>
          </p:cNvPr>
          <p:cNvSpPr>
            <a:spLocks noGrp="1"/>
          </p:cNvSpPr>
          <p:nvPr>
            <p:ph type="title"/>
          </p:nvPr>
        </p:nvSpPr>
        <p:spPr/>
        <p:txBody>
          <a:bodyPr/>
          <a:lstStyle/>
          <a:p>
            <a:r>
              <a:rPr lang="en-US" altLang="zh-CN" dirty="0"/>
              <a:t>NFA (Nondeterministic Finite Automaton) </a:t>
            </a:r>
            <a:endParaRPr lang="zh-CN" altLang="en-US" dirty="0"/>
          </a:p>
        </p:txBody>
      </p:sp>
      <p:sp>
        <p:nvSpPr>
          <p:cNvPr id="3" name="内容占位符 2">
            <a:extLst>
              <a:ext uri="{FF2B5EF4-FFF2-40B4-BE49-F238E27FC236}">
                <a16:creationId xmlns:a16="http://schemas.microsoft.com/office/drawing/2014/main" id="{99332B16-0839-47A2-9DFF-89FB34498B2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892F0E7-5288-4B9A-A13D-17A6B0D8C3BA}"/>
              </a:ext>
            </a:extLst>
          </p:cNvPr>
          <p:cNvPicPr>
            <a:picLocks noChangeAspect="1"/>
          </p:cNvPicPr>
          <p:nvPr/>
        </p:nvPicPr>
        <p:blipFill>
          <a:blip r:embed="rId2"/>
          <a:stretch>
            <a:fillRect/>
          </a:stretch>
        </p:blipFill>
        <p:spPr>
          <a:xfrm>
            <a:off x="685800" y="1832764"/>
            <a:ext cx="10668000" cy="2740629"/>
          </a:xfrm>
          <a:prstGeom prst="rect">
            <a:avLst/>
          </a:prstGeom>
        </p:spPr>
      </p:pic>
      <p:pic>
        <p:nvPicPr>
          <p:cNvPr id="5" name="图片 4">
            <a:extLst>
              <a:ext uri="{FF2B5EF4-FFF2-40B4-BE49-F238E27FC236}">
                <a16:creationId xmlns:a16="http://schemas.microsoft.com/office/drawing/2014/main" id="{2A7EF086-020E-419B-AAD9-9EEA789F7AFA}"/>
              </a:ext>
            </a:extLst>
          </p:cNvPr>
          <p:cNvPicPr>
            <a:picLocks noChangeAspect="1"/>
          </p:cNvPicPr>
          <p:nvPr/>
        </p:nvPicPr>
        <p:blipFill>
          <a:blip r:embed="rId3"/>
          <a:stretch>
            <a:fillRect/>
          </a:stretch>
        </p:blipFill>
        <p:spPr>
          <a:xfrm>
            <a:off x="685801" y="4702401"/>
            <a:ext cx="10839450" cy="1745335"/>
          </a:xfrm>
          <a:prstGeom prst="rect">
            <a:avLst/>
          </a:prstGeom>
        </p:spPr>
      </p:pic>
      <p:pic>
        <p:nvPicPr>
          <p:cNvPr id="6" name="图片 5">
            <a:extLst>
              <a:ext uri="{FF2B5EF4-FFF2-40B4-BE49-F238E27FC236}">
                <a16:creationId xmlns:a16="http://schemas.microsoft.com/office/drawing/2014/main" id="{80AC1BB2-31BC-5512-1630-33487AAD2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CFE5459D-955B-8C7F-159E-FD57EAC55CA3}"/>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1978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52207-4240-4446-AA28-B56E22A3500C}"/>
              </a:ext>
            </a:extLst>
          </p:cNvPr>
          <p:cNvSpPr>
            <a:spLocks noGrp="1"/>
          </p:cNvSpPr>
          <p:nvPr>
            <p:ph type="title"/>
          </p:nvPr>
        </p:nvSpPr>
        <p:spPr/>
        <p:txBody>
          <a:bodyPr/>
          <a:lstStyle/>
          <a:p>
            <a:r>
              <a:rPr lang="en-US" altLang="zh-CN" dirty="0"/>
              <a:t>2.1  the scanning process</a:t>
            </a:r>
            <a:endParaRPr lang="zh-CN" altLang="en-US" dirty="0"/>
          </a:p>
        </p:txBody>
      </p:sp>
      <p:sp>
        <p:nvSpPr>
          <p:cNvPr id="3" name="内容占位符 2">
            <a:extLst>
              <a:ext uri="{FF2B5EF4-FFF2-40B4-BE49-F238E27FC236}">
                <a16:creationId xmlns:a16="http://schemas.microsoft.com/office/drawing/2014/main" id="{7B656AC6-D717-48EA-8AEC-67FDD3FD2E00}"/>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4A7B9AE6-702A-47F9-8965-9B8D66081DBA}"/>
              </a:ext>
            </a:extLst>
          </p:cNvPr>
          <p:cNvPicPr>
            <a:picLocks noChangeAspect="1"/>
          </p:cNvPicPr>
          <p:nvPr/>
        </p:nvPicPr>
        <p:blipFill>
          <a:blip r:embed="rId2"/>
          <a:stretch>
            <a:fillRect/>
          </a:stretch>
        </p:blipFill>
        <p:spPr>
          <a:xfrm>
            <a:off x="838200" y="1709938"/>
            <a:ext cx="9505013" cy="4983210"/>
          </a:xfrm>
          <a:prstGeom prst="rect">
            <a:avLst/>
          </a:prstGeom>
        </p:spPr>
      </p:pic>
      <p:pic>
        <p:nvPicPr>
          <p:cNvPr id="7" name="图片 6">
            <a:extLst>
              <a:ext uri="{FF2B5EF4-FFF2-40B4-BE49-F238E27FC236}">
                <a16:creationId xmlns:a16="http://schemas.microsoft.com/office/drawing/2014/main" id="{8D004A18-A101-BAF4-55EC-F8DC3DB38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8" name="直接连接符 7">
            <a:extLst>
              <a:ext uri="{FF2B5EF4-FFF2-40B4-BE49-F238E27FC236}">
                <a16:creationId xmlns:a16="http://schemas.microsoft.com/office/drawing/2014/main" id="{EE807A38-DD60-E94A-C7B7-41DEF4502B98}"/>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0866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A0873-3D29-44C0-A55C-480176DD61A0}"/>
              </a:ext>
            </a:extLst>
          </p:cNvPr>
          <p:cNvSpPr>
            <a:spLocks noGrp="1"/>
          </p:cNvSpPr>
          <p:nvPr>
            <p:ph type="title"/>
          </p:nvPr>
        </p:nvSpPr>
        <p:spPr/>
        <p:txBody>
          <a:bodyPr/>
          <a:lstStyle/>
          <a:p>
            <a:r>
              <a:rPr lang="en-US" altLang="zh-CN" b="1" dirty="0"/>
              <a:t>NFA (Nondeterministic Finite Automaton) </a:t>
            </a:r>
            <a:endParaRPr lang="zh-CN" altLang="en-US" b="1" dirty="0"/>
          </a:p>
        </p:txBody>
      </p:sp>
      <p:sp>
        <p:nvSpPr>
          <p:cNvPr id="3" name="内容占位符 2">
            <a:extLst>
              <a:ext uri="{FF2B5EF4-FFF2-40B4-BE49-F238E27FC236}">
                <a16:creationId xmlns:a16="http://schemas.microsoft.com/office/drawing/2014/main" id="{EE024298-54C4-4826-B85B-C4192A80BC83}"/>
              </a:ext>
            </a:extLst>
          </p:cNvPr>
          <p:cNvSpPr>
            <a:spLocks noGrp="1"/>
          </p:cNvSpPr>
          <p:nvPr>
            <p:ph idx="1"/>
          </p:nvPr>
        </p:nvSpPr>
        <p:spPr/>
        <p:txBody>
          <a:bodyPr/>
          <a:lstStyle/>
          <a:p>
            <a:r>
              <a:rPr lang="en-US" altLang="zh-CN" b="1" dirty="0"/>
              <a:t>Note </a:t>
            </a:r>
            <a:endParaRPr lang="zh-CN" altLang="en-US" dirty="0"/>
          </a:p>
        </p:txBody>
      </p:sp>
      <p:pic>
        <p:nvPicPr>
          <p:cNvPr id="4" name="图片 3">
            <a:extLst>
              <a:ext uri="{FF2B5EF4-FFF2-40B4-BE49-F238E27FC236}">
                <a16:creationId xmlns:a16="http://schemas.microsoft.com/office/drawing/2014/main" id="{3C8B5D4E-055F-41AA-BE1E-B255EB01E7AA}"/>
              </a:ext>
            </a:extLst>
          </p:cNvPr>
          <p:cNvPicPr>
            <a:picLocks noChangeAspect="1"/>
          </p:cNvPicPr>
          <p:nvPr/>
        </p:nvPicPr>
        <p:blipFill>
          <a:blip r:embed="rId2"/>
          <a:stretch>
            <a:fillRect/>
          </a:stretch>
        </p:blipFill>
        <p:spPr>
          <a:xfrm>
            <a:off x="557650" y="2617788"/>
            <a:ext cx="11381499" cy="2767012"/>
          </a:xfrm>
          <a:prstGeom prst="rect">
            <a:avLst/>
          </a:prstGeom>
        </p:spPr>
      </p:pic>
      <p:pic>
        <p:nvPicPr>
          <p:cNvPr id="5" name="图片 4">
            <a:extLst>
              <a:ext uri="{FF2B5EF4-FFF2-40B4-BE49-F238E27FC236}">
                <a16:creationId xmlns:a16="http://schemas.microsoft.com/office/drawing/2014/main" id="{029F87D4-CE0A-8AB6-0A40-16CB71284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2646364E-2F5D-FC6A-0CC0-F84F33FDEF18}"/>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7784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B3B78-2AB5-42DC-BD83-82C929CAB94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0FC2E82-E3DB-4E95-BB5F-5CF05D5987A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11DE8A2-0407-4955-B525-D8B56CA8DE92}"/>
              </a:ext>
            </a:extLst>
          </p:cNvPr>
          <p:cNvPicPr>
            <a:picLocks noChangeAspect="1"/>
          </p:cNvPicPr>
          <p:nvPr/>
        </p:nvPicPr>
        <p:blipFill>
          <a:blip r:embed="rId2"/>
          <a:stretch>
            <a:fillRect/>
          </a:stretch>
        </p:blipFill>
        <p:spPr>
          <a:xfrm>
            <a:off x="458513" y="671290"/>
            <a:ext cx="6740323" cy="2948286"/>
          </a:xfrm>
          <a:prstGeom prst="rect">
            <a:avLst/>
          </a:prstGeom>
        </p:spPr>
      </p:pic>
      <p:pic>
        <p:nvPicPr>
          <p:cNvPr id="5" name="图片 4">
            <a:extLst>
              <a:ext uri="{FF2B5EF4-FFF2-40B4-BE49-F238E27FC236}">
                <a16:creationId xmlns:a16="http://schemas.microsoft.com/office/drawing/2014/main" id="{15A309A3-E899-4C84-B555-F18407329A9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838200" y="4047516"/>
            <a:ext cx="10767284" cy="2381986"/>
          </a:xfrm>
          <a:prstGeom prst="rect">
            <a:avLst/>
          </a:prstGeom>
        </p:spPr>
      </p:pic>
      <p:pic>
        <p:nvPicPr>
          <p:cNvPr id="6" name="图片 5">
            <a:extLst>
              <a:ext uri="{FF2B5EF4-FFF2-40B4-BE49-F238E27FC236}">
                <a16:creationId xmlns:a16="http://schemas.microsoft.com/office/drawing/2014/main" id="{E3516066-3EC5-49E9-900E-7CC09D8234E7}"/>
              </a:ext>
            </a:extLst>
          </p:cNvPr>
          <p:cNvPicPr>
            <a:picLocks noChangeAspect="1"/>
          </p:cNvPicPr>
          <p:nvPr/>
        </p:nvPicPr>
        <p:blipFill>
          <a:blip r:embed="rId5"/>
          <a:stretch>
            <a:fillRect/>
          </a:stretch>
        </p:blipFill>
        <p:spPr>
          <a:xfrm>
            <a:off x="7124700" y="932129"/>
            <a:ext cx="4724400" cy="2548383"/>
          </a:xfrm>
          <a:prstGeom prst="rect">
            <a:avLst/>
          </a:prstGeom>
        </p:spPr>
      </p:pic>
    </p:spTree>
    <p:extLst>
      <p:ext uri="{BB962C8B-B14F-4D97-AF65-F5344CB8AC3E}">
        <p14:creationId xmlns:p14="http://schemas.microsoft.com/office/powerpoint/2010/main" val="2077139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178FB-B6EB-4826-B047-2AE58A1F1EA3}"/>
              </a:ext>
            </a:extLst>
          </p:cNvPr>
          <p:cNvSpPr>
            <a:spLocks noGrp="1"/>
          </p:cNvSpPr>
          <p:nvPr>
            <p:ph type="title"/>
          </p:nvPr>
        </p:nvSpPr>
        <p:spPr/>
        <p:txBody>
          <a:bodyPr/>
          <a:lstStyle/>
          <a:p>
            <a:r>
              <a:rPr lang="zh-CN" altLang="zh-CN" b="1" dirty="0"/>
              <a:t>确定与非确定自动机不同</a:t>
            </a:r>
            <a:endParaRPr lang="zh-CN" altLang="en-US" dirty="0"/>
          </a:p>
        </p:txBody>
      </p:sp>
      <p:sp>
        <p:nvSpPr>
          <p:cNvPr id="3" name="内容占位符 2">
            <a:extLst>
              <a:ext uri="{FF2B5EF4-FFF2-40B4-BE49-F238E27FC236}">
                <a16:creationId xmlns:a16="http://schemas.microsoft.com/office/drawing/2014/main" id="{BB68A798-D039-466D-978F-AE199641F626}"/>
              </a:ext>
            </a:extLst>
          </p:cNvPr>
          <p:cNvSpPr>
            <a:spLocks noGrp="1"/>
          </p:cNvSpPr>
          <p:nvPr>
            <p:ph idx="1"/>
          </p:nvPr>
        </p:nvSpPr>
        <p:spPr>
          <a:xfrm>
            <a:off x="743887" y="1550193"/>
            <a:ext cx="10704226" cy="5167312"/>
          </a:xfrm>
        </p:spPr>
        <p:txBody>
          <a:bodyPr>
            <a:normAutofit fontScale="92500" lnSpcReduction="10000"/>
          </a:bodyPr>
          <a:lstStyle/>
          <a:p>
            <a:pPr marL="0" indent="0" algn="just">
              <a:lnSpc>
                <a:spcPct val="120000"/>
              </a:lnSpc>
              <a:buNone/>
            </a:pPr>
            <a:r>
              <a:rPr lang="zh-CN" altLang="zh-CN" sz="2900" b="1" dirty="0"/>
              <a:t>一、转换状态不同</a:t>
            </a:r>
          </a:p>
          <a:p>
            <a:pPr marL="0" indent="0" algn="just">
              <a:lnSpc>
                <a:spcPct val="120000"/>
              </a:lnSpc>
              <a:buNone/>
            </a:pPr>
            <a:r>
              <a:rPr lang="en-US" altLang="zh-CN" dirty="0"/>
              <a:t>1</a:t>
            </a:r>
            <a:r>
              <a:rPr lang="zh-CN" altLang="zh-CN" dirty="0"/>
              <a:t>、确定的有穷自动机：当一个状态面对一个输入符号的时候，所转换到的是一个唯一确定的状态。</a:t>
            </a:r>
          </a:p>
          <a:p>
            <a:pPr marL="0" indent="0" algn="just">
              <a:lnSpc>
                <a:spcPct val="120000"/>
              </a:lnSpc>
              <a:buNone/>
            </a:pPr>
            <a:r>
              <a:rPr lang="en-US" altLang="zh-CN" dirty="0"/>
              <a:t>2</a:t>
            </a:r>
            <a:r>
              <a:rPr lang="zh-CN" altLang="zh-CN" dirty="0"/>
              <a:t>、不确定的有穷自动机：当一个状态面对一个输入符号的时候，它所转换到的可能不只一个状态，可以是一个状态集合。</a:t>
            </a:r>
          </a:p>
          <a:p>
            <a:pPr marL="0" indent="0" algn="just">
              <a:lnSpc>
                <a:spcPct val="120000"/>
              </a:lnSpc>
              <a:buNone/>
            </a:pPr>
            <a:r>
              <a:rPr lang="zh-CN" altLang="zh-CN" sz="2900" b="1" dirty="0"/>
              <a:t>二</a:t>
            </a:r>
            <a:r>
              <a:rPr lang="zh-CN" altLang="en-US" sz="2900" b="1" dirty="0"/>
              <a:t>、</a:t>
            </a:r>
            <a:r>
              <a:rPr lang="zh-CN" altLang="zh-CN" b="1" dirty="0"/>
              <a:t>映射不同</a:t>
            </a:r>
          </a:p>
          <a:p>
            <a:pPr marL="0" indent="0" algn="just">
              <a:lnSpc>
                <a:spcPct val="120000"/>
              </a:lnSpc>
              <a:buNone/>
            </a:pPr>
            <a:r>
              <a:rPr lang="en-US" altLang="zh-CN" dirty="0"/>
              <a:t>1</a:t>
            </a:r>
            <a:r>
              <a:rPr lang="zh-CN" altLang="zh-CN" dirty="0"/>
              <a:t>、确定的有穷自动机：将</a:t>
            </a:r>
            <a:r>
              <a:rPr lang="en-US" altLang="zh-CN" dirty="0"/>
              <a:t>S×Σ</a:t>
            </a:r>
            <a:r>
              <a:rPr lang="zh-CN" altLang="zh-CN" dirty="0"/>
              <a:t>映射到</a:t>
            </a:r>
            <a:r>
              <a:rPr lang="en-US" altLang="zh-CN" dirty="0"/>
              <a:t>S</a:t>
            </a:r>
            <a:r>
              <a:rPr lang="zh-CN" altLang="zh-CN" dirty="0"/>
              <a:t>的转换函数。</a:t>
            </a:r>
            <a:r>
              <a:rPr lang="en-US" altLang="zh-CN" dirty="0"/>
              <a:t>s</a:t>
            </a:r>
            <a:r>
              <a:rPr lang="zh-CN" altLang="zh-CN" dirty="0"/>
              <a:t>∈</a:t>
            </a:r>
            <a:r>
              <a:rPr lang="en-US" altLang="zh-CN" dirty="0"/>
              <a:t>S, a</a:t>
            </a:r>
            <a:r>
              <a:rPr lang="zh-CN" altLang="zh-CN" dirty="0"/>
              <a:t>∈</a:t>
            </a:r>
            <a:r>
              <a:rPr lang="en-US" altLang="zh-CN" dirty="0"/>
              <a:t>Σ, δ(</a:t>
            </a:r>
            <a:r>
              <a:rPr lang="en-US" altLang="zh-CN" dirty="0" err="1"/>
              <a:t>s,a</a:t>
            </a:r>
            <a:r>
              <a:rPr lang="en-US" altLang="zh-CN" dirty="0"/>
              <a:t>)</a:t>
            </a:r>
            <a:r>
              <a:rPr lang="zh-CN" altLang="zh-CN" dirty="0"/>
              <a:t>表示从状态</a:t>
            </a:r>
            <a:r>
              <a:rPr lang="en-US" altLang="zh-CN" dirty="0"/>
              <a:t>s</a:t>
            </a:r>
            <a:r>
              <a:rPr lang="zh-CN" altLang="zh-CN" dirty="0"/>
              <a:t>出发，沿着标记为</a:t>
            </a:r>
            <a:r>
              <a:rPr lang="en-US" altLang="zh-CN" dirty="0"/>
              <a:t>a</a:t>
            </a:r>
            <a:r>
              <a:rPr lang="zh-CN" altLang="zh-CN" dirty="0"/>
              <a:t>的边所能到达的状态。</a:t>
            </a:r>
            <a:r>
              <a:rPr lang="en-US" altLang="zh-CN" dirty="0"/>
              <a:t> </a:t>
            </a:r>
          </a:p>
          <a:p>
            <a:pPr marL="0" indent="0" algn="just">
              <a:lnSpc>
                <a:spcPct val="120000"/>
              </a:lnSpc>
              <a:buNone/>
            </a:pPr>
            <a:r>
              <a:rPr lang="en-US" altLang="zh-CN" dirty="0"/>
              <a:t>2</a:t>
            </a:r>
            <a:r>
              <a:rPr lang="zh-CN" altLang="zh-CN" dirty="0"/>
              <a:t>、不确定的有穷自动机：将</a:t>
            </a:r>
            <a:r>
              <a:rPr lang="en-US" altLang="zh-CN" dirty="0"/>
              <a:t>S×Σ</a:t>
            </a:r>
            <a:r>
              <a:rPr lang="zh-CN" altLang="zh-CN" dirty="0"/>
              <a:t>映射到</a:t>
            </a:r>
            <a:r>
              <a:rPr lang="en-US" altLang="zh-CN" dirty="0"/>
              <a:t>2</a:t>
            </a:r>
            <a:r>
              <a:rPr lang="en-US" altLang="zh-CN" baseline="30000" dirty="0"/>
              <a:t>S</a:t>
            </a:r>
            <a:r>
              <a:rPr lang="zh-CN" altLang="zh-CN" dirty="0"/>
              <a:t>的转换函数。</a:t>
            </a:r>
            <a:r>
              <a:rPr lang="en-US" altLang="zh-CN" dirty="0"/>
              <a:t>s</a:t>
            </a:r>
            <a:r>
              <a:rPr lang="zh-CN" altLang="zh-CN" dirty="0"/>
              <a:t>∈</a:t>
            </a:r>
            <a:r>
              <a:rPr lang="en-US" altLang="zh-CN" dirty="0"/>
              <a:t>S, a</a:t>
            </a:r>
            <a:r>
              <a:rPr lang="zh-CN" altLang="zh-CN" dirty="0"/>
              <a:t>∈</a:t>
            </a:r>
            <a:r>
              <a:rPr lang="en-US" altLang="zh-CN" dirty="0"/>
              <a:t>Σ, δ(</a:t>
            </a:r>
            <a:r>
              <a:rPr lang="en-US" altLang="zh-CN" dirty="0" err="1"/>
              <a:t>s,a</a:t>
            </a:r>
            <a:r>
              <a:rPr lang="en-US" altLang="zh-CN" dirty="0"/>
              <a:t>)</a:t>
            </a:r>
            <a:r>
              <a:rPr lang="zh-CN" altLang="zh-CN" dirty="0"/>
              <a:t>表示从状态</a:t>
            </a:r>
            <a:r>
              <a:rPr lang="en-US" altLang="zh-CN" dirty="0"/>
              <a:t>s</a:t>
            </a:r>
            <a:r>
              <a:rPr lang="zh-CN" altLang="zh-CN" dirty="0"/>
              <a:t>出发，沿着标记为</a:t>
            </a:r>
            <a:r>
              <a:rPr lang="en-US" altLang="zh-CN" dirty="0"/>
              <a:t>a</a:t>
            </a:r>
            <a:r>
              <a:rPr lang="zh-CN" altLang="zh-CN" dirty="0"/>
              <a:t>的边所能到达的状态集合。</a:t>
            </a:r>
          </a:p>
        </p:txBody>
      </p:sp>
      <p:pic>
        <p:nvPicPr>
          <p:cNvPr id="4" name="图片 3">
            <a:extLst>
              <a:ext uri="{FF2B5EF4-FFF2-40B4-BE49-F238E27FC236}">
                <a16:creationId xmlns:a16="http://schemas.microsoft.com/office/drawing/2014/main" id="{9B8D37E9-CEE6-EA81-9AD2-3F1E40047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D8D6DDEF-29AB-FF1B-AE6E-537DADF17B27}"/>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6454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AA989-1581-4A6C-A4EC-9F1174F78A0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E187F64-F3BB-4782-9D85-D516A1E513F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2230DA1-7735-4E9C-BE5B-C7218F5D78B8}"/>
              </a:ext>
            </a:extLst>
          </p:cNvPr>
          <p:cNvPicPr>
            <a:picLocks noChangeAspect="1"/>
          </p:cNvPicPr>
          <p:nvPr/>
        </p:nvPicPr>
        <p:blipFill>
          <a:blip r:embed="rId2"/>
          <a:stretch>
            <a:fillRect/>
          </a:stretch>
        </p:blipFill>
        <p:spPr>
          <a:xfrm>
            <a:off x="838200" y="169066"/>
            <a:ext cx="10371428" cy="6323809"/>
          </a:xfrm>
          <a:prstGeom prst="rect">
            <a:avLst/>
          </a:prstGeom>
        </p:spPr>
      </p:pic>
    </p:spTree>
    <p:extLst>
      <p:ext uri="{BB962C8B-B14F-4D97-AF65-F5344CB8AC3E}">
        <p14:creationId xmlns:p14="http://schemas.microsoft.com/office/powerpoint/2010/main" val="2161888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027D17-02FB-400B-9079-E14F130249B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62E716B-1AB8-4A61-A797-54E58C3A9E85}"/>
              </a:ext>
            </a:extLst>
          </p:cNvPr>
          <p:cNvSpPr>
            <a:spLocks noGrp="1"/>
          </p:cNvSpPr>
          <p:nvPr>
            <p:ph idx="1"/>
          </p:nvPr>
        </p:nvSpPr>
        <p:spPr/>
        <p:txBody>
          <a:bodyPr/>
          <a:lstStyle/>
          <a:p>
            <a:r>
              <a:rPr lang="zh-CN" altLang="zh-CN" dirty="0"/>
              <a:t>字符串：</a:t>
            </a:r>
            <a:r>
              <a:rPr lang="en-US" altLang="zh-CN" dirty="0"/>
              <a:t>abb </a:t>
            </a:r>
            <a:endParaRPr lang="zh-CN" altLang="zh-CN" dirty="0"/>
          </a:p>
          <a:p>
            <a:r>
              <a:rPr lang="en-US" altLang="zh-CN" dirty="0"/>
              <a:t> regular expression:</a:t>
            </a:r>
          </a:p>
          <a:p>
            <a:pPr marL="0" indent="0">
              <a:buNone/>
            </a:pPr>
            <a:r>
              <a:rPr lang="en-US" altLang="zh-CN" dirty="0"/>
              <a:t>         (a|</a:t>
            </a:r>
            <a:r>
              <a:rPr lang="zh-CN" altLang="zh-CN" dirty="0"/>
              <a:t>ε</a:t>
            </a:r>
            <a:r>
              <a:rPr lang="en-US" altLang="zh-CN" dirty="0"/>
              <a:t>)b</a:t>
            </a:r>
            <a:r>
              <a:rPr lang="en-US" altLang="zh-CN" baseline="30000" dirty="0"/>
              <a:t>*</a:t>
            </a:r>
            <a:r>
              <a:rPr lang="en-US" altLang="zh-CN" dirty="0"/>
              <a:t>.</a:t>
            </a:r>
            <a:endParaRPr lang="zh-CN" altLang="zh-CN" dirty="0"/>
          </a:p>
          <a:p>
            <a:endParaRPr lang="en-US" altLang="zh-CN" dirty="0"/>
          </a:p>
          <a:p>
            <a:pPr marL="0" indent="0">
              <a:buNone/>
            </a:pPr>
            <a:endParaRPr lang="en-US" altLang="zh-CN" dirty="0"/>
          </a:p>
          <a:p>
            <a:r>
              <a:rPr lang="en-US" altLang="zh-CN" dirty="0"/>
              <a:t>The DFA :</a:t>
            </a:r>
            <a:endParaRPr lang="zh-CN" altLang="zh-CN" dirty="0"/>
          </a:p>
          <a:p>
            <a:endParaRPr lang="zh-CN" altLang="en-US" dirty="0"/>
          </a:p>
        </p:txBody>
      </p:sp>
      <p:pic>
        <p:nvPicPr>
          <p:cNvPr id="5" name="图片 4">
            <a:extLst>
              <a:ext uri="{FF2B5EF4-FFF2-40B4-BE49-F238E27FC236}">
                <a16:creationId xmlns:a16="http://schemas.microsoft.com/office/drawing/2014/main" id="{5A8FA8C5-8A73-4B68-A17F-019E2E3F8C5C}"/>
              </a:ext>
            </a:extLst>
          </p:cNvPr>
          <p:cNvPicPr>
            <a:picLocks noChangeAspect="1"/>
          </p:cNvPicPr>
          <p:nvPr/>
        </p:nvPicPr>
        <p:blipFill>
          <a:blip r:embed="rId2"/>
          <a:stretch>
            <a:fillRect/>
          </a:stretch>
        </p:blipFill>
        <p:spPr>
          <a:xfrm>
            <a:off x="4425945" y="272442"/>
            <a:ext cx="6904762" cy="2971429"/>
          </a:xfrm>
          <a:prstGeom prst="rect">
            <a:avLst/>
          </a:prstGeom>
        </p:spPr>
      </p:pic>
      <p:pic>
        <p:nvPicPr>
          <p:cNvPr id="1026" name="Picture 2">
            <a:extLst>
              <a:ext uri="{FF2B5EF4-FFF2-40B4-BE49-F238E27FC236}">
                <a16:creationId xmlns:a16="http://schemas.microsoft.com/office/drawing/2014/main" id="{8202CA63-0EF5-4A96-AF97-4D6A20A66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64010"/>
            <a:ext cx="4337055" cy="262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396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3CDC1-E49F-462F-8DEA-8FE177942BB6}"/>
              </a:ext>
            </a:extLst>
          </p:cNvPr>
          <p:cNvSpPr>
            <a:spLocks noGrp="1"/>
          </p:cNvSpPr>
          <p:nvPr>
            <p:ph type="title"/>
          </p:nvPr>
        </p:nvSpPr>
        <p:spPr/>
        <p:txBody>
          <a:bodyPr/>
          <a:lstStyle/>
          <a:p>
            <a:r>
              <a:rPr lang="en-US" altLang="zh-CN" dirty="0"/>
              <a:t>2.3.3 Implementation of finite automata in Code</a:t>
            </a:r>
            <a:endParaRPr lang="zh-CN" altLang="en-US" dirty="0"/>
          </a:p>
        </p:txBody>
      </p:sp>
      <p:sp>
        <p:nvSpPr>
          <p:cNvPr id="3" name="内容占位符 2">
            <a:extLst>
              <a:ext uri="{FF2B5EF4-FFF2-40B4-BE49-F238E27FC236}">
                <a16:creationId xmlns:a16="http://schemas.microsoft.com/office/drawing/2014/main" id="{F9AA6E54-B737-4927-903F-548A807287E1}"/>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15F28CA7-B1A5-42B0-8B81-05A5DE34F359}"/>
              </a:ext>
            </a:extLst>
          </p:cNvPr>
          <p:cNvPicPr>
            <a:picLocks noChangeAspect="1"/>
          </p:cNvPicPr>
          <p:nvPr/>
        </p:nvPicPr>
        <p:blipFill>
          <a:blip r:embed="rId2"/>
          <a:stretch>
            <a:fillRect/>
          </a:stretch>
        </p:blipFill>
        <p:spPr>
          <a:xfrm>
            <a:off x="476190" y="3006600"/>
            <a:ext cx="5799692" cy="1675467"/>
          </a:xfrm>
          <a:prstGeom prst="rect">
            <a:avLst/>
          </a:prstGeom>
        </p:spPr>
      </p:pic>
      <p:pic>
        <p:nvPicPr>
          <p:cNvPr id="7" name="图片 6">
            <a:extLst>
              <a:ext uri="{FF2B5EF4-FFF2-40B4-BE49-F238E27FC236}">
                <a16:creationId xmlns:a16="http://schemas.microsoft.com/office/drawing/2014/main" id="{F4D624B9-B3CE-4B64-B2E8-A851867EDF26}"/>
              </a:ext>
            </a:extLst>
          </p:cNvPr>
          <p:cNvPicPr>
            <a:picLocks noChangeAspect="1"/>
          </p:cNvPicPr>
          <p:nvPr/>
        </p:nvPicPr>
        <p:blipFill>
          <a:blip r:embed="rId3"/>
          <a:stretch>
            <a:fillRect/>
          </a:stretch>
        </p:blipFill>
        <p:spPr>
          <a:xfrm>
            <a:off x="7134221" y="2108281"/>
            <a:ext cx="4581589" cy="3786026"/>
          </a:xfrm>
          <a:prstGeom prst="rect">
            <a:avLst/>
          </a:prstGeom>
          <a:ln>
            <a:noFill/>
          </a:ln>
          <a:effectLst>
            <a:outerShdw blurRad="292100" dist="139700" dir="2700000" algn="tl" rotWithShape="0">
              <a:srgbClr val="333333">
                <a:alpha val="65000"/>
              </a:srgbClr>
            </a:outerShdw>
          </a:effectLst>
        </p:spPr>
      </p:pic>
      <p:sp>
        <p:nvSpPr>
          <p:cNvPr id="8" name="箭头: 右 7">
            <a:extLst>
              <a:ext uri="{FF2B5EF4-FFF2-40B4-BE49-F238E27FC236}">
                <a16:creationId xmlns:a16="http://schemas.microsoft.com/office/drawing/2014/main" id="{F21A227C-1435-417F-956C-CB1881E9CB17}"/>
              </a:ext>
            </a:extLst>
          </p:cNvPr>
          <p:cNvSpPr/>
          <p:nvPr/>
        </p:nvSpPr>
        <p:spPr>
          <a:xfrm>
            <a:off x="6380813" y="3378694"/>
            <a:ext cx="551293" cy="931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F53F7B87-7EAD-F379-394B-606D46DD6F47}"/>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305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DE70D-E650-49C7-B384-A393946FBBED}"/>
              </a:ext>
            </a:extLst>
          </p:cNvPr>
          <p:cNvSpPr>
            <a:spLocks noGrp="1"/>
          </p:cNvSpPr>
          <p:nvPr>
            <p:ph type="title"/>
          </p:nvPr>
        </p:nvSpPr>
        <p:spPr/>
        <p:txBody>
          <a:bodyPr/>
          <a:lstStyle/>
          <a:p>
            <a:r>
              <a:rPr lang="en-US" altLang="zh-CN" dirty="0"/>
              <a:t> Drawbacks: </a:t>
            </a:r>
            <a:endParaRPr lang="zh-CN" altLang="en-US" dirty="0"/>
          </a:p>
        </p:txBody>
      </p:sp>
      <p:sp>
        <p:nvSpPr>
          <p:cNvPr id="3" name="内容占位符 2">
            <a:extLst>
              <a:ext uri="{FF2B5EF4-FFF2-40B4-BE49-F238E27FC236}">
                <a16:creationId xmlns:a16="http://schemas.microsoft.com/office/drawing/2014/main" id="{96A3B320-BE59-4C67-8202-CE53C3BE357E}"/>
              </a:ext>
            </a:extLst>
          </p:cNvPr>
          <p:cNvSpPr>
            <a:spLocks noGrp="1"/>
          </p:cNvSpPr>
          <p:nvPr>
            <p:ph idx="1"/>
          </p:nvPr>
        </p:nvSpPr>
        <p:spPr/>
        <p:txBody>
          <a:bodyPr/>
          <a:lstStyle/>
          <a:p>
            <a:pPr lvl="0" algn="just"/>
            <a:r>
              <a:rPr lang="en-US" altLang="zh-CN" dirty="0"/>
              <a:t>It is ad hoc</a:t>
            </a:r>
            <a:r>
              <a:rPr lang="zh-CN" altLang="zh-CN" dirty="0"/>
              <a:t>（特殊的，特别的）</a:t>
            </a:r>
            <a:r>
              <a:rPr lang="en-US" altLang="zh-CN" dirty="0"/>
              <a:t>—that is, each DFA has to be treated slightly dif­ferently, and it is difficult to state an algorithm that will translate </a:t>
            </a:r>
            <a:r>
              <a:rPr lang="en-US" altLang="zh-CN" b="1" dirty="0">
                <a:solidFill>
                  <a:srgbClr val="FF0000"/>
                </a:solidFill>
              </a:rPr>
              <a:t>every</a:t>
            </a:r>
            <a:r>
              <a:rPr lang="en-US" altLang="zh-CN" dirty="0"/>
              <a:t> DFA to code in this way.</a:t>
            </a:r>
            <a:endParaRPr lang="zh-CN" altLang="zh-CN" dirty="0"/>
          </a:p>
          <a:p>
            <a:pPr lvl="0" algn="just"/>
            <a:r>
              <a:rPr lang="en-US" altLang="zh-CN" dirty="0"/>
              <a:t>The complexity of the code increases dramatically as the number of states rises or, more specifically, as the number of different states along arbi­trary paths rises.</a:t>
            </a:r>
            <a:endParaRPr lang="zh-CN" altLang="zh-CN" dirty="0"/>
          </a:p>
          <a:p>
            <a:pPr algn="just"/>
            <a:endParaRPr lang="zh-CN" altLang="en-US" dirty="0"/>
          </a:p>
        </p:txBody>
      </p:sp>
      <p:pic>
        <p:nvPicPr>
          <p:cNvPr id="4" name="图片 3">
            <a:extLst>
              <a:ext uri="{FF2B5EF4-FFF2-40B4-BE49-F238E27FC236}">
                <a16:creationId xmlns:a16="http://schemas.microsoft.com/office/drawing/2014/main" id="{3B9BD16C-42B4-615D-FDB0-1670FE336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CE53A5C4-3961-B00B-F24B-95EBBD6C0495}"/>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636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A4DB0-42CB-460F-83DE-260956FF5C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CE92A0-1814-4BE4-8C45-A2FFE64FEF56}"/>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28E166A9-F067-4ED6-8EF0-19B232F9AFC7}"/>
              </a:ext>
            </a:extLst>
          </p:cNvPr>
          <p:cNvPicPr>
            <a:picLocks noChangeAspect="1"/>
          </p:cNvPicPr>
          <p:nvPr/>
        </p:nvPicPr>
        <p:blipFill>
          <a:blip r:embed="rId2"/>
          <a:stretch>
            <a:fillRect/>
          </a:stretch>
        </p:blipFill>
        <p:spPr>
          <a:xfrm>
            <a:off x="932762" y="330387"/>
            <a:ext cx="6733333" cy="1495238"/>
          </a:xfrm>
          <a:prstGeom prst="rect">
            <a:avLst/>
          </a:prstGeom>
        </p:spPr>
      </p:pic>
      <p:pic>
        <p:nvPicPr>
          <p:cNvPr id="5" name="图片 4">
            <a:extLst>
              <a:ext uri="{FF2B5EF4-FFF2-40B4-BE49-F238E27FC236}">
                <a16:creationId xmlns:a16="http://schemas.microsoft.com/office/drawing/2014/main" id="{A73565A5-9D40-41BC-A66A-430C38558B72}"/>
              </a:ext>
            </a:extLst>
          </p:cNvPr>
          <p:cNvPicPr>
            <a:picLocks noChangeAspect="1"/>
          </p:cNvPicPr>
          <p:nvPr/>
        </p:nvPicPr>
        <p:blipFill>
          <a:blip r:embed="rId3"/>
          <a:stretch>
            <a:fillRect/>
          </a:stretch>
        </p:blipFill>
        <p:spPr>
          <a:xfrm>
            <a:off x="989562" y="1939714"/>
            <a:ext cx="5106438" cy="4123160"/>
          </a:xfrm>
          <a:prstGeom prst="rect">
            <a:avLst/>
          </a:prstGeom>
        </p:spPr>
      </p:pic>
      <p:pic>
        <p:nvPicPr>
          <p:cNvPr id="6" name="图片 5">
            <a:extLst>
              <a:ext uri="{FF2B5EF4-FFF2-40B4-BE49-F238E27FC236}">
                <a16:creationId xmlns:a16="http://schemas.microsoft.com/office/drawing/2014/main" id="{5FAF2C9F-693D-47AF-8EDE-C659DF76B9F1}"/>
              </a:ext>
            </a:extLst>
          </p:cNvPr>
          <p:cNvPicPr>
            <a:picLocks noChangeAspect="1"/>
          </p:cNvPicPr>
          <p:nvPr/>
        </p:nvPicPr>
        <p:blipFill>
          <a:blip r:embed="rId4"/>
          <a:stretch>
            <a:fillRect/>
          </a:stretch>
        </p:blipFill>
        <p:spPr>
          <a:xfrm>
            <a:off x="6646973" y="1825625"/>
            <a:ext cx="4385788" cy="4448061"/>
          </a:xfrm>
          <a:prstGeom prst="rect">
            <a:avLst/>
          </a:prstGeom>
        </p:spPr>
      </p:pic>
      <p:sp>
        <p:nvSpPr>
          <p:cNvPr id="7" name="矩形 6">
            <a:extLst>
              <a:ext uri="{FF2B5EF4-FFF2-40B4-BE49-F238E27FC236}">
                <a16:creationId xmlns:a16="http://schemas.microsoft.com/office/drawing/2014/main" id="{D23079EF-5954-4493-89B0-9A47CA2480CD}"/>
              </a:ext>
            </a:extLst>
          </p:cNvPr>
          <p:cNvSpPr/>
          <p:nvPr/>
        </p:nvSpPr>
        <p:spPr>
          <a:xfrm>
            <a:off x="838201" y="1775525"/>
            <a:ext cx="10515600" cy="44981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8058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DEE9F-6A4B-42B8-A946-FA934B10A167}"/>
              </a:ext>
            </a:extLst>
          </p:cNvPr>
          <p:cNvSpPr>
            <a:spLocks noGrp="1"/>
          </p:cNvSpPr>
          <p:nvPr>
            <p:ph type="title"/>
          </p:nvPr>
        </p:nvSpPr>
        <p:spPr/>
        <p:txBody>
          <a:bodyPr/>
          <a:lstStyle/>
          <a:p>
            <a:r>
              <a:rPr lang="en-US" altLang="zh-CN" b="1" dirty="0"/>
              <a:t>A better method : </a:t>
            </a:r>
            <a:endParaRPr lang="zh-CN" altLang="en-US" dirty="0"/>
          </a:p>
        </p:txBody>
      </p:sp>
      <p:sp>
        <p:nvSpPr>
          <p:cNvPr id="3" name="内容占位符 2">
            <a:extLst>
              <a:ext uri="{FF2B5EF4-FFF2-40B4-BE49-F238E27FC236}">
                <a16:creationId xmlns:a16="http://schemas.microsoft.com/office/drawing/2014/main" id="{EE81D0B1-D989-44F6-BB7B-DED5A626B74B}"/>
              </a:ext>
            </a:extLst>
          </p:cNvPr>
          <p:cNvSpPr>
            <a:spLocks noGrp="1"/>
          </p:cNvSpPr>
          <p:nvPr>
            <p:ph idx="1"/>
          </p:nvPr>
        </p:nvSpPr>
        <p:spPr/>
        <p:txBody>
          <a:bodyPr/>
          <a:lstStyle/>
          <a:p>
            <a:pPr algn="just"/>
            <a:r>
              <a:rPr lang="en-US" altLang="zh-CN" dirty="0"/>
              <a:t>using a variable to maintain the current state and writing the transitions as a doubly </a:t>
            </a:r>
            <a:r>
              <a:rPr lang="en-US" altLang="zh-CN" b="1" dirty="0"/>
              <a:t>nested case statement </a:t>
            </a:r>
            <a:r>
              <a:rPr lang="en-US" altLang="zh-CN" dirty="0"/>
              <a:t>inside a loop, where the first case statement tests the current state and the nested sec­ond level tests the input character.</a:t>
            </a:r>
            <a:endParaRPr lang="zh-CN" altLang="zh-CN" dirty="0"/>
          </a:p>
          <a:p>
            <a:endParaRPr lang="zh-CN" altLang="en-US" dirty="0"/>
          </a:p>
        </p:txBody>
      </p:sp>
      <p:pic>
        <p:nvPicPr>
          <p:cNvPr id="4" name="图片 3">
            <a:extLst>
              <a:ext uri="{FF2B5EF4-FFF2-40B4-BE49-F238E27FC236}">
                <a16:creationId xmlns:a16="http://schemas.microsoft.com/office/drawing/2014/main" id="{9F9605B8-D21F-0677-5696-72CAB8906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5" name="直接连接符 4">
            <a:extLst>
              <a:ext uri="{FF2B5EF4-FFF2-40B4-BE49-F238E27FC236}">
                <a16:creationId xmlns:a16="http://schemas.microsoft.com/office/drawing/2014/main" id="{CA6CD65C-DF81-2A8F-324A-1D8030950FD8}"/>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5744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7C18242-4C0B-49DD-9126-92E7A26F36A1}"/>
              </a:ext>
            </a:extLst>
          </p:cNvPr>
          <p:cNvGrpSpPr/>
          <p:nvPr/>
        </p:nvGrpSpPr>
        <p:grpSpPr>
          <a:xfrm>
            <a:off x="473439" y="809470"/>
            <a:ext cx="5622561" cy="5346838"/>
            <a:chOff x="473439" y="809470"/>
            <a:chExt cx="5622561" cy="5346838"/>
          </a:xfrm>
        </p:grpSpPr>
        <p:pic>
          <p:nvPicPr>
            <p:cNvPr id="5" name="图片 4">
              <a:extLst>
                <a:ext uri="{FF2B5EF4-FFF2-40B4-BE49-F238E27FC236}">
                  <a16:creationId xmlns:a16="http://schemas.microsoft.com/office/drawing/2014/main" id="{E84105E1-4C5B-416B-982D-D7489ACBE829}"/>
                </a:ext>
              </a:extLst>
            </p:cNvPr>
            <p:cNvPicPr>
              <a:picLocks noChangeAspect="1"/>
            </p:cNvPicPr>
            <p:nvPr/>
          </p:nvPicPr>
          <p:blipFill>
            <a:blip r:embed="rId2"/>
            <a:stretch>
              <a:fillRect/>
            </a:stretch>
          </p:blipFill>
          <p:spPr>
            <a:xfrm>
              <a:off x="558261" y="5003927"/>
              <a:ext cx="4200000" cy="1152381"/>
            </a:xfrm>
            <a:prstGeom prst="rect">
              <a:avLst/>
            </a:prstGeom>
          </p:spPr>
        </p:pic>
        <p:pic>
          <p:nvPicPr>
            <p:cNvPr id="4" name="图片 3">
              <a:extLst>
                <a:ext uri="{FF2B5EF4-FFF2-40B4-BE49-F238E27FC236}">
                  <a16:creationId xmlns:a16="http://schemas.microsoft.com/office/drawing/2014/main" id="{9F998DC5-9435-4BCA-8AF8-6E786464A7D3}"/>
                </a:ext>
              </a:extLst>
            </p:cNvPr>
            <p:cNvPicPr>
              <a:picLocks noChangeAspect="1"/>
            </p:cNvPicPr>
            <p:nvPr/>
          </p:nvPicPr>
          <p:blipFill>
            <a:blip r:embed="rId3"/>
            <a:stretch>
              <a:fillRect/>
            </a:stretch>
          </p:blipFill>
          <p:spPr>
            <a:xfrm>
              <a:off x="473439" y="1042852"/>
              <a:ext cx="5622561" cy="4249180"/>
            </a:xfrm>
            <a:prstGeom prst="rect">
              <a:avLst/>
            </a:prstGeom>
          </p:spPr>
        </p:pic>
        <p:sp>
          <p:nvSpPr>
            <p:cNvPr id="7" name="矩形 6">
              <a:extLst>
                <a:ext uri="{FF2B5EF4-FFF2-40B4-BE49-F238E27FC236}">
                  <a16:creationId xmlns:a16="http://schemas.microsoft.com/office/drawing/2014/main" id="{7DA1EC4B-E340-4542-9131-DB21A90D2D0D}"/>
                </a:ext>
              </a:extLst>
            </p:cNvPr>
            <p:cNvSpPr/>
            <p:nvPr/>
          </p:nvSpPr>
          <p:spPr>
            <a:xfrm>
              <a:off x="653323" y="809470"/>
              <a:ext cx="5127884" cy="5346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182DEE6E-5F32-4CDF-92C1-C08DAD095971}"/>
              </a:ext>
            </a:extLst>
          </p:cNvPr>
          <p:cNvPicPr>
            <a:picLocks noChangeAspect="1"/>
          </p:cNvPicPr>
          <p:nvPr/>
        </p:nvPicPr>
        <p:blipFill>
          <a:blip r:embed="rId4"/>
          <a:stretch>
            <a:fillRect/>
          </a:stretch>
        </p:blipFill>
        <p:spPr>
          <a:xfrm>
            <a:off x="6096000" y="2645155"/>
            <a:ext cx="5799692" cy="1675467"/>
          </a:xfrm>
          <a:prstGeom prst="rect">
            <a:avLst/>
          </a:prstGeom>
        </p:spPr>
      </p:pic>
      <p:pic>
        <p:nvPicPr>
          <p:cNvPr id="2" name="图片 1">
            <a:extLst>
              <a:ext uri="{FF2B5EF4-FFF2-40B4-BE49-F238E27FC236}">
                <a16:creationId xmlns:a16="http://schemas.microsoft.com/office/drawing/2014/main" id="{DFD3F6A9-85EB-0205-6B5A-162663285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spTree>
    <p:extLst>
      <p:ext uri="{BB962C8B-B14F-4D97-AF65-F5344CB8AC3E}">
        <p14:creationId xmlns:p14="http://schemas.microsoft.com/office/powerpoint/2010/main" val="911005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E2591-6D78-4582-80A9-E3958A93EF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3EC1C29-492F-4E32-8A2D-E828389E76C5}"/>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52DAA6A3-23A4-4D7A-8518-828C37F89486}"/>
              </a:ext>
            </a:extLst>
          </p:cNvPr>
          <p:cNvPicPr>
            <a:picLocks noChangeAspect="1"/>
          </p:cNvPicPr>
          <p:nvPr/>
        </p:nvPicPr>
        <p:blipFill>
          <a:blip r:embed="rId2"/>
          <a:stretch>
            <a:fillRect/>
          </a:stretch>
        </p:blipFill>
        <p:spPr>
          <a:xfrm>
            <a:off x="1227944" y="365125"/>
            <a:ext cx="9149527" cy="6127750"/>
          </a:xfrm>
          <a:prstGeom prst="rect">
            <a:avLst/>
          </a:prstGeom>
        </p:spPr>
      </p:pic>
      <p:sp>
        <p:nvSpPr>
          <p:cNvPr id="5" name="矩形: 圆角 4">
            <a:extLst>
              <a:ext uri="{FF2B5EF4-FFF2-40B4-BE49-F238E27FC236}">
                <a16:creationId xmlns:a16="http://schemas.microsoft.com/office/drawing/2014/main" id="{A278FA25-3C1F-483F-96C7-29869CA0851B}"/>
              </a:ext>
            </a:extLst>
          </p:cNvPr>
          <p:cNvSpPr/>
          <p:nvPr/>
        </p:nvSpPr>
        <p:spPr>
          <a:xfrm>
            <a:off x="1227944" y="1169233"/>
            <a:ext cx="3598889" cy="52145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DD48224B-BC74-4159-9EE7-A81B76B2D3D7}"/>
              </a:ext>
            </a:extLst>
          </p:cNvPr>
          <p:cNvSpPr/>
          <p:nvPr/>
        </p:nvSpPr>
        <p:spPr>
          <a:xfrm>
            <a:off x="3756021" y="3487881"/>
            <a:ext cx="4212236" cy="513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27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1797692-076F-4FA9-A07E-FF9D288E7A48}"/>
              </a:ext>
            </a:extLst>
          </p:cNvPr>
          <p:cNvGrpSpPr/>
          <p:nvPr/>
        </p:nvGrpSpPr>
        <p:grpSpPr>
          <a:xfrm>
            <a:off x="203616" y="311045"/>
            <a:ext cx="5582588" cy="6235909"/>
            <a:chOff x="953123" y="314793"/>
            <a:chExt cx="5582588" cy="6235909"/>
          </a:xfrm>
        </p:grpSpPr>
        <p:pic>
          <p:nvPicPr>
            <p:cNvPr id="4" name="图片 3">
              <a:extLst>
                <a:ext uri="{FF2B5EF4-FFF2-40B4-BE49-F238E27FC236}">
                  <a16:creationId xmlns:a16="http://schemas.microsoft.com/office/drawing/2014/main" id="{F6864FEC-0AD6-4777-89CE-97C44E89A90E}"/>
                </a:ext>
              </a:extLst>
            </p:cNvPr>
            <p:cNvPicPr>
              <a:picLocks noChangeAspect="1"/>
            </p:cNvPicPr>
            <p:nvPr/>
          </p:nvPicPr>
          <p:blipFill>
            <a:blip r:embed="rId2"/>
            <a:stretch>
              <a:fillRect/>
            </a:stretch>
          </p:blipFill>
          <p:spPr>
            <a:xfrm>
              <a:off x="1089459" y="429028"/>
              <a:ext cx="5276190" cy="5190476"/>
            </a:xfrm>
            <a:prstGeom prst="rect">
              <a:avLst/>
            </a:prstGeom>
          </p:spPr>
        </p:pic>
        <p:pic>
          <p:nvPicPr>
            <p:cNvPr id="5" name="图片 4">
              <a:extLst>
                <a:ext uri="{FF2B5EF4-FFF2-40B4-BE49-F238E27FC236}">
                  <a16:creationId xmlns:a16="http://schemas.microsoft.com/office/drawing/2014/main" id="{B56F9ABD-730E-42C5-8C94-26D46210956C}"/>
                </a:ext>
              </a:extLst>
            </p:cNvPr>
            <p:cNvPicPr>
              <a:picLocks noChangeAspect="1"/>
            </p:cNvPicPr>
            <p:nvPr/>
          </p:nvPicPr>
          <p:blipFill>
            <a:blip r:embed="rId3"/>
            <a:stretch>
              <a:fillRect/>
            </a:stretch>
          </p:blipFill>
          <p:spPr>
            <a:xfrm>
              <a:off x="1089459" y="5756336"/>
              <a:ext cx="3676190" cy="561905"/>
            </a:xfrm>
            <a:prstGeom prst="rect">
              <a:avLst/>
            </a:prstGeom>
          </p:spPr>
        </p:pic>
        <p:sp>
          <p:nvSpPr>
            <p:cNvPr id="6" name="矩形 5">
              <a:extLst>
                <a:ext uri="{FF2B5EF4-FFF2-40B4-BE49-F238E27FC236}">
                  <a16:creationId xmlns:a16="http://schemas.microsoft.com/office/drawing/2014/main" id="{DEDB2B7A-8A26-476F-A284-1D59942F137E}"/>
                </a:ext>
              </a:extLst>
            </p:cNvPr>
            <p:cNvSpPr/>
            <p:nvPr/>
          </p:nvSpPr>
          <p:spPr>
            <a:xfrm>
              <a:off x="953123" y="314793"/>
              <a:ext cx="5582588" cy="62359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56618082-8FC6-4323-BA39-1194E6767EEE}"/>
              </a:ext>
            </a:extLst>
          </p:cNvPr>
          <p:cNvPicPr>
            <a:picLocks noChangeAspect="1"/>
          </p:cNvPicPr>
          <p:nvPr/>
        </p:nvPicPr>
        <p:blipFill>
          <a:blip r:embed="rId4"/>
          <a:stretch>
            <a:fillRect/>
          </a:stretch>
        </p:blipFill>
        <p:spPr>
          <a:xfrm>
            <a:off x="5922540" y="2480872"/>
            <a:ext cx="6235906" cy="1384777"/>
          </a:xfrm>
          <a:prstGeom prst="rect">
            <a:avLst/>
          </a:prstGeom>
        </p:spPr>
      </p:pic>
      <p:pic>
        <p:nvPicPr>
          <p:cNvPr id="2" name="图片 1">
            <a:extLst>
              <a:ext uri="{FF2B5EF4-FFF2-40B4-BE49-F238E27FC236}">
                <a16:creationId xmlns:a16="http://schemas.microsoft.com/office/drawing/2014/main" id="{5C3AE628-F863-B97C-11B3-106F9B8BC1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spTree>
    <p:extLst>
      <p:ext uri="{BB962C8B-B14F-4D97-AF65-F5344CB8AC3E}">
        <p14:creationId xmlns:p14="http://schemas.microsoft.com/office/powerpoint/2010/main" val="3597154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2B152-5CD3-47DC-852D-40A3BB8F826D}"/>
              </a:ext>
            </a:extLst>
          </p:cNvPr>
          <p:cNvSpPr>
            <a:spLocks noGrp="1"/>
          </p:cNvSpPr>
          <p:nvPr>
            <p:ph type="title"/>
          </p:nvPr>
        </p:nvSpPr>
        <p:spPr/>
        <p:txBody>
          <a:bodyPr/>
          <a:lstStyle/>
          <a:p>
            <a:r>
              <a:rPr lang="en-US" altLang="zh-CN" b="1" dirty="0"/>
              <a:t> Generic code</a:t>
            </a:r>
            <a:endParaRPr lang="zh-CN" altLang="en-US" dirty="0"/>
          </a:p>
        </p:txBody>
      </p:sp>
      <p:pic>
        <p:nvPicPr>
          <p:cNvPr id="4" name="图片 3">
            <a:extLst>
              <a:ext uri="{FF2B5EF4-FFF2-40B4-BE49-F238E27FC236}">
                <a16:creationId xmlns:a16="http://schemas.microsoft.com/office/drawing/2014/main" id="{FC033DC3-550C-42FF-A89A-D01BD71A46BC}"/>
              </a:ext>
            </a:extLst>
          </p:cNvPr>
          <p:cNvPicPr>
            <a:picLocks noChangeAspect="1"/>
          </p:cNvPicPr>
          <p:nvPr/>
        </p:nvPicPr>
        <p:blipFill>
          <a:blip r:embed="rId2"/>
          <a:stretch>
            <a:fillRect/>
          </a:stretch>
        </p:blipFill>
        <p:spPr>
          <a:xfrm>
            <a:off x="6352835" y="4389909"/>
            <a:ext cx="5406385" cy="1721248"/>
          </a:xfrm>
          <a:prstGeom prst="rect">
            <a:avLst/>
          </a:prstGeom>
        </p:spPr>
      </p:pic>
      <p:pic>
        <p:nvPicPr>
          <p:cNvPr id="5" name="图片 4">
            <a:extLst>
              <a:ext uri="{FF2B5EF4-FFF2-40B4-BE49-F238E27FC236}">
                <a16:creationId xmlns:a16="http://schemas.microsoft.com/office/drawing/2014/main" id="{A78D1561-5A12-41B8-BEBD-00A5D429DB34}"/>
              </a:ext>
            </a:extLst>
          </p:cNvPr>
          <p:cNvPicPr>
            <a:picLocks noChangeAspect="1"/>
          </p:cNvPicPr>
          <p:nvPr/>
        </p:nvPicPr>
        <p:blipFill>
          <a:blip r:embed="rId3"/>
          <a:stretch>
            <a:fillRect/>
          </a:stretch>
        </p:blipFill>
        <p:spPr>
          <a:xfrm>
            <a:off x="319724" y="4211154"/>
            <a:ext cx="5776276" cy="2265912"/>
          </a:xfrm>
          <a:prstGeom prst="rect">
            <a:avLst/>
          </a:prstGeom>
        </p:spPr>
      </p:pic>
      <p:pic>
        <p:nvPicPr>
          <p:cNvPr id="6" name="图片 5">
            <a:extLst>
              <a:ext uri="{FF2B5EF4-FFF2-40B4-BE49-F238E27FC236}">
                <a16:creationId xmlns:a16="http://schemas.microsoft.com/office/drawing/2014/main" id="{DABD99DF-28B0-4E3F-90B6-3DC9474A7979}"/>
              </a:ext>
            </a:extLst>
          </p:cNvPr>
          <p:cNvPicPr>
            <a:picLocks noChangeAspect="1"/>
          </p:cNvPicPr>
          <p:nvPr/>
        </p:nvPicPr>
        <p:blipFill>
          <a:blip r:embed="rId4"/>
          <a:stretch>
            <a:fillRect/>
          </a:stretch>
        </p:blipFill>
        <p:spPr>
          <a:xfrm>
            <a:off x="1548684" y="1557914"/>
            <a:ext cx="9314286" cy="2428571"/>
          </a:xfrm>
          <a:prstGeom prst="rect">
            <a:avLst/>
          </a:prstGeom>
        </p:spPr>
      </p:pic>
      <p:sp>
        <p:nvSpPr>
          <p:cNvPr id="7" name="矩形 6">
            <a:extLst>
              <a:ext uri="{FF2B5EF4-FFF2-40B4-BE49-F238E27FC236}">
                <a16:creationId xmlns:a16="http://schemas.microsoft.com/office/drawing/2014/main" id="{ECB11842-6682-4169-9701-58A6D275E4CC}"/>
              </a:ext>
            </a:extLst>
          </p:cNvPr>
          <p:cNvSpPr/>
          <p:nvPr/>
        </p:nvSpPr>
        <p:spPr>
          <a:xfrm>
            <a:off x="1438856" y="1469036"/>
            <a:ext cx="9533943" cy="2606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5677517-F4CF-9B0A-7D18-A2FD7DF4EB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sp>
        <p:nvSpPr>
          <p:cNvPr id="8" name="文本框 7">
            <a:extLst>
              <a:ext uri="{FF2B5EF4-FFF2-40B4-BE49-F238E27FC236}">
                <a16:creationId xmlns:a16="http://schemas.microsoft.com/office/drawing/2014/main" id="{50DC5E2D-3D51-77CD-639F-41E3B72BB9AE}"/>
              </a:ext>
            </a:extLst>
          </p:cNvPr>
          <p:cNvSpPr txBox="1"/>
          <p:nvPr/>
        </p:nvSpPr>
        <p:spPr>
          <a:xfrm>
            <a:off x="5962186" y="38957"/>
            <a:ext cx="2319454" cy="707886"/>
          </a:xfrm>
          <a:prstGeom prst="rect">
            <a:avLst/>
          </a:prstGeom>
          <a:noFill/>
        </p:spPr>
        <p:txBody>
          <a:bodyPr wrap="square" rtlCol="0">
            <a:spAutoFit/>
          </a:bodyPr>
          <a:lstStyle/>
          <a:p>
            <a:r>
              <a:rPr lang="zh-CN" altLang="en-US" sz="4000" dirty="0">
                <a:solidFill>
                  <a:srgbClr val="FF0000"/>
                </a:solidFill>
              </a:rPr>
              <a:t>必考</a:t>
            </a:r>
          </a:p>
        </p:txBody>
      </p:sp>
    </p:spTree>
    <p:extLst>
      <p:ext uri="{BB962C8B-B14F-4D97-AF65-F5344CB8AC3E}">
        <p14:creationId xmlns:p14="http://schemas.microsoft.com/office/powerpoint/2010/main" val="670598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51074-713F-4BCC-AC3A-739A329E6E2D}"/>
              </a:ext>
            </a:extLst>
          </p:cNvPr>
          <p:cNvSpPr>
            <a:spLocks noGrp="1"/>
          </p:cNvSpPr>
          <p:nvPr>
            <p:ph type="title"/>
          </p:nvPr>
        </p:nvSpPr>
        <p:spPr/>
        <p:txBody>
          <a:bodyPr/>
          <a:lstStyle/>
          <a:p>
            <a:r>
              <a:rPr lang="en-US" altLang="zh-CN" b="1" dirty="0"/>
              <a:t>2.4 From Regular Expression To DFAs</a:t>
            </a:r>
            <a:endParaRPr lang="zh-CN" altLang="en-US" dirty="0"/>
          </a:p>
        </p:txBody>
      </p:sp>
      <p:sp>
        <p:nvSpPr>
          <p:cNvPr id="3" name="内容占位符 2">
            <a:extLst>
              <a:ext uri="{FF2B5EF4-FFF2-40B4-BE49-F238E27FC236}">
                <a16:creationId xmlns:a16="http://schemas.microsoft.com/office/drawing/2014/main" id="{EC98CBFD-2963-46DB-B246-4E7F8CE195BF}"/>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F660AC36-711D-43E4-8447-7FC8F1A452FD}"/>
              </a:ext>
            </a:extLst>
          </p:cNvPr>
          <p:cNvPicPr>
            <a:picLocks noChangeAspect="1"/>
          </p:cNvPicPr>
          <p:nvPr/>
        </p:nvPicPr>
        <p:blipFill>
          <a:blip r:embed="rId2"/>
          <a:stretch>
            <a:fillRect/>
          </a:stretch>
        </p:blipFill>
        <p:spPr>
          <a:xfrm>
            <a:off x="838200" y="1526816"/>
            <a:ext cx="6611911" cy="1091146"/>
          </a:xfrm>
          <a:prstGeom prst="rect">
            <a:avLst/>
          </a:prstGeom>
        </p:spPr>
      </p:pic>
      <p:grpSp>
        <p:nvGrpSpPr>
          <p:cNvPr id="10" name="组合 9">
            <a:extLst>
              <a:ext uri="{FF2B5EF4-FFF2-40B4-BE49-F238E27FC236}">
                <a16:creationId xmlns:a16="http://schemas.microsoft.com/office/drawing/2014/main" id="{8D8001A2-F12A-4194-B411-0D9F5F8E686C}"/>
              </a:ext>
            </a:extLst>
          </p:cNvPr>
          <p:cNvGrpSpPr/>
          <p:nvPr/>
        </p:nvGrpSpPr>
        <p:grpSpPr>
          <a:xfrm>
            <a:off x="838200" y="2826804"/>
            <a:ext cx="9017832" cy="3898405"/>
            <a:chOff x="838200" y="2826804"/>
            <a:chExt cx="9017832" cy="3898405"/>
          </a:xfrm>
        </p:grpSpPr>
        <p:pic>
          <p:nvPicPr>
            <p:cNvPr id="7" name="图片 6">
              <a:extLst>
                <a:ext uri="{FF2B5EF4-FFF2-40B4-BE49-F238E27FC236}">
                  <a16:creationId xmlns:a16="http://schemas.microsoft.com/office/drawing/2014/main" id="{5371F1B1-23EB-4E3A-968D-9B03531483A0}"/>
                </a:ext>
              </a:extLst>
            </p:cNvPr>
            <p:cNvPicPr>
              <a:picLocks noChangeAspect="1"/>
            </p:cNvPicPr>
            <p:nvPr/>
          </p:nvPicPr>
          <p:blipFill>
            <a:blip r:embed="rId3"/>
            <a:stretch>
              <a:fillRect/>
            </a:stretch>
          </p:blipFill>
          <p:spPr>
            <a:xfrm>
              <a:off x="838200" y="3259505"/>
              <a:ext cx="9017832" cy="3465704"/>
            </a:xfrm>
            <a:prstGeom prst="rect">
              <a:avLst/>
            </a:prstGeom>
          </p:spPr>
        </p:pic>
        <p:pic>
          <p:nvPicPr>
            <p:cNvPr id="8" name="图片 7">
              <a:extLst>
                <a:ext uri="{FF2B5EF4-FFF2-40B4-BE49-F238E27FC236}">
                  <a16:creationId xmlns:a16="http://schemas.microsoft.com/office/drawing/2014/main" id="{0FB7C15F-001E-4DB9-8001-622208E77E36}"/>
                </a:ext>
              </a:extLst>
            </p:cNvPr>
            <p:cNvPicPr>
              <a:picLocks noChangeAspect="1"/>
            </p:cNvPicPr>
            <p:nvPr/>
          </p:nvPicPr>
          <p:blipFill>
            <a:blip r:embed="rId4"/>
            <a:stretch>
              <a:fillRect/>
            </a:stretch>
          </p:blipFill>
          <p:spPr>
            <a:xfrm>
              <a:off x="838200" y="2826804"/>
              <a:ext cx="2879361" cy="397153"/>
            </a:xfrm>
            <a:prstGeom prst="rect">
              <a:avLst/>
            </a:prstGeom>
          </p:spPr>
        </p:pic>
      </p:grpSp>
      <p:sp>
        <p:nvSpPr>
          <p:cNvPr id="9" name="矩形 8">
            <a:extLst>
              <a:ext uri="{FF2B5EF4-FFF2-40B4-BE49-F238E27FC236}">
                <a16:creationId xmlns:a16="http://schemas.microsoft.com/office/drawing/2014/main" id="{128A88A3-59B4-4F96-90AC-5E2E9652A1FB}"/>
              </a:ext>
            </a:extLst>
          </p:cNvPr>
          <p:cNvSpPr/>
          <p:nvPr/>
        </p:nvSpPr>
        <p:spPr>
          <a:xfrm>
            <a:off x="854437" y="1963711"/>
            <a:ext cx="2879361" cy="65425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6E128710-9A54-4A19-87C5-DCF3DEACBABF}"/>
              </a:ext>
            </a:extLst>
          </p:cNvPr>
          <p:cNvSpPr/>
          <p:nvPr/>
        </p:nvSpPr>
        <p:spPr>
          <a:xfrm>
            <a:off x="1768214" y="2550494"/>
            <a:ext cx="1019331" cy="397153"/>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A9FF755F-80DF-605A-11EA-96BF080988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CB9C83CB-7CD1-C65E-0665-E94FA96B5386}"/>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
        <p:nvSpPr>
          <p:cNvPr id="15" name="内容占位符 2">
            <a:extLst>
              <a:ext uri="{FF2B5EF4-FFF2-40B4-BE49-F238E27FC236}">
                <a16:creationId xmlns:a16="http://schemas.microsoft.com/office/drawing/2014/main" id="{C143C048-40F4-F6C3-1D72-39CA0C91499B}"/>
              </a:ext>
            </a:extLst>
          </p:cNvPr>
          <p:cNvSpPr txBox="1">
            <a:spLocks/>
          </p:cNvSpPr>
          <p:nvPr/>
        </p:nvSpPr>
        <p:spPr>
          <a:xfrm>
            <a:off x="821963"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6" name="文本框 15">
            <a:extLst>
              <a:ext uri="{FF2B5EF4-FFF2-40B4-BE49-F238E27FC236}">
                <a16:creationId xmlns:a16="http://schemas.microsoft.com/office/drawing/2014/main" id="{41C61CA8-172F-3594-9A34-F2FC9E9D12EE}"/>
              </a:ext>
            </a:extLst>
          </p:cNvPr>
          <p:cNvSpPr txBox="1"/>
          <p:nvPr/>
        </p:nvSpPr>
        <p:spPr>
          <a:xfrm>
            <a:off x="5620704" y="2971800"/>
            <a:ext cx="914400" cy="369332"/>
          </a:xfrm>
          <a:prstGeom prst="rect">
            <a:avLst/>
          </a:prstGeom>
          <a:noFill/>
        </p:spPr>
        <p:txBody>
          <a:bodyPr wrap="square" rtlCol="0">
            <a:spAutoFit/>
          </a:bodyPr>
          <a:lstStyle/>
          <a:p>
            <a:endParaRPr lang="zh-CN" altLang="en-US"/>
          </a:p>
        </p:txBody>
      </p:sp>
      <p:sp>
        <p:nvSpPr>
          <p:cNvPr id="17" name="内容占位符 2">
            <a:extLst>
              <a:ext uri="{FF2B5EF4-FFF2-40B4-BE49-F238E27FC236}">
                <a16:creationId xmlns:a16="http://schemas.microsoft.com/office/drawing/2014/main" id="{4627C311-9085-9C5B-C224-2645589E3643}"/>
              </a:ext>
            </a:extLst>
          </p:cNvPr>
          <p:cNvSpPr txBox="1">
            <a:spLocks/>
          </p:cNvSpPr>
          <p:nvPr/>
        </p:nvSpPr>
        <p:spPr>
          <a:xfrm>
            <a:off x="821963" y="18534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8" name="文本框 17">
            <a:extLst>
              <a:ext uri="{FF2B5EF4-FFF2-40B4-BE49-F238E27FC236}">
                <a16:creationId xmlns:a16="http://schemas.microsoft.com/office/drawing/2014/main" id="{47C1785D-7A0B-AAEA-5FAF-5D9771C6EAC6}"/>
              </a:ext>
            </a:extLst>
          </p:cNvPr>
          <p:cNvSpPr txBox="1"/>
          <p:nvPr/>
        </p:nvSpPr>
        <p:spPr>
          <a:xfrm>
            <a:off x="5620704" y="2999581"/>
            <a:ext cx="914400" cy="369332"/>
          </a:xfrm>
          <a:prstGeom prst="rect">
            <a:avLst/>
          </a:prstGeom>
          <a:noFill/>
        </p:spPr>
        <p:txBody>
          <a:bodyPr wrap="square" rtlCol="0">
            <a:spAutoFit/>
          </a:bodyPr>
          <a:lstStyle/>
          <a:p>
            <a:endParaRPr lang="zh-CN" altLang="en-US"/>
          </a:p>
        </p:txBody>
      </p:sp>
      <p:sp>
        <p:nvSpPr>
          <p:cNvPr id="19" name="内容占位符 2">
            <a:extLst>
              <a:ext uri="{FF2B5EF4-FFF2-40B4-BE49-F238E27FC236}">
                <a16:creationId xmlns:a16="http://schemas.microsoft.com/office/drawing/2014/main" id="{8B4A5FD5-C21F-758B-289B-622E44E26DDA}"/>
              </a:ext>
            </a:extLst>
          </p:cNvPr>
          <p:cNvSpPr txBox="1">
            <a:spLocks/>
          </p:cNvSpPr>
          <p:nvPr/>
        </p:nvSpPr>
        <p:spPr>
          <a:xfrm>
            <a:off x="821963" y="14321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20" name="文本框 19">
            <a:extLst>
              <a:ext uri="{FF2B5EF4-FFF2-40B4-BE49-F238E27FC236}">
                <a16:creationId xmlns:a16="http://schemas.microsoft.com/office/drawing/2014/main" id="{87790747-544F-498B-22EE-540313B1C89C}"/>
              </a:ext>
            </a:extLst>
          </p:cNvPr>
          <p:cNvSpPr txBox="1"/>
          <p:nvPr/>
        </p:nvSpPr>
        <p:spPr>
          <a:xfrm>
            <a:off x="5620704" y="2578315"/>
            <a:ext cx="914400" cy="369332"/>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61768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childTnLst>
                          </p:cTn>
                        </p:par>
                        <p:par>
                          <p:cTn id="13" fill="hold">
                            <p:stCondLst>
                              <p:cond delay="25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3DC64-E92D-40BF-96A9-95B7AA0DD23B}"/>
              </a:ext>
            </a:extLst>
          </p:cNvPr>
          <p:cNvSpPr>
            <a:spLocks noGrp="1"/>
          </p:cNvSpPr>
          <p:nvPr>
            <p:ph type="title"/>
          </p:nvPr>
        </p:nvSpPr>
        <p:spPr/>
        <p:txBody>
          <a:bodyPr/>
          <a:lstStyle/>
          <a:p>
            <a:r>
              <a:rPr lang="en-US" altLang="zh-CN" dirty="0"/>
              <a:t>2.4.1 from a regular expression to an NFA</a:t>
            </a:r>
            <a:endParaRPr lang="zh-CN" altLang="en-US" dirty="0"/>
          </a:p>
        </p:txBody>
      </p:sp>
      <p:sp>
        <p:nvSpPr>
          <p:cNvPr id="3" name="内容占位符 2">
            <a:extLst>
              <a:ext uri="{FF2B5EF4-FFF2-40B4-BE49-F238E27FC236}">
                <a16:creationId xmlns:a16="http://schemas.microsoft.com/office/drawing/2014/main" id="{CFB1A605-21E3-4FCE-A070-F8856DB1358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1D58E73-E149-4D24-8961-6260785E0C36}"/>
              </a:ext>
            </a:extLst>
          </p:cNvPr>
          <p:cNvPicPr>
            <a:picLocks noChangeAspect="1"/>
          </p:cNvPicPr>
          <p:nvPr/>
        </p:nvPicPr>
        <p:blipFill>
          <a:blip r:embed="rId2"/>
          <a:stretch>
            <a:fillRect/>
          </a:stretch>
        </p:blipFill>
        <p:spPr>
          <a:xfrm>
            <a:off x="838200" y="1843330"/>
            <a:ext cx="8617146" cy="1585670"/>
          </a:xfrm>
          <a:prstGeom prst="rect">
            <a:avLst/>
          </a:prstGeom>
        </p:spPr>
      </p:pic>
      <p:pic>
        <p:nvPicPr>
          <p:cNvPr id="6" name="图片 5">
            <a:extLst>
              <a:ext uri="{FF2B5EF4-FFF2-40B4-BE49-F238E27FC236}">
                <a16:creationId xmlns:a16="http://schemas.microsoft.com/office/drawing/2014/main" id="{004D0E5B-F500-44F1-98F0-C42D924532D7}"/>
              </a:ext>
            </a:extLst>
          </p:cNvPr>
          <p:cNvPicPr>
            <a:picLocks noChangeAspect="1"/>
          </p:cNvPicPr>
          <p:nvPr/>
        </p:nvPicPr>
        <p:blipFill>
          <a:blip r:embed="rId3"/>
          <a:stretch>
            <a:fillRect/>
          </a:stretch>
        </p:blipFill>
        <p:spPr>
          <a:xfrm>
            <a:off x="838200" y="3895856"/>
            <a:ext cx="10515600" cy="1814250"/>
          </a:xfrm>
          <a:prstGeom prst="rect">
            <a:avLst/>
          </a:prstGeom>
        </p:spPr>
      </p:pic>
      <p:cxnSp>
        <p:nvCxnSpPr>
          <p:cNvPr id="7" name="直接连接符 6">
            <a:extLst>
              <a:ext uri="{FF2B5EF4-FFF2-40B4-BE49-F238E27FC236}">
                <a16:creationId xmlns:a16="http://schemas.microsoft.com/office/drawing/2014/main" id="{65500FEF-7E70-1E78-D9E7-382363E166A9}"/>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0039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93374B-9C3B-4850-BAC8-44A6A47C7ED4}"/>
              </a:ext>
            </a:extLst>
          </p:cNvPr>
          <p:cNvPicPr>
            <a:picLocks noChangeAspect="1"/>
          </p:cNvPicPr>
          <p:nvPr/>
        </p:nvPicPr>
        <p:blipFill>
          <a:blip r:embed="rId2"/>
          <a:stretch>
            <a:fillRect/>
          </a:stretch>
        </p:blipFill>
        <p:spPr>
          <a:xfrm>
            <a:off x="1227944" y="504197"/>
            <a:ext cx="6888067" cy="3154491"/>
          </a:xfrm>
          <a:prstGeom prst="rect">
            <a:avLst/>
          </a:prstGeom>
        </p:spPr>
      </p:pic>
      <p:pic>
        <p:nvPicPr>
          <p:cNvPr id="6" name="图片 5">
            <a:extLst>
              <a:ext uri="{FF2B5EF4-FFF2-40B4-BE49-F238E27FC236}">
                <a16:creationId xmlns:a16="http://schemas.microsoft.com/office/drawing/2014/main" id="{DD3B7683-4DC9-4696-B5EE-2671BEF5D67C}"/>
              </a:ext>
            </a:extLst>
          </p:cNvPr>
          <p:cNvPicPr>
            <a:picLocks noChangeAspect="1"/>
          </p:cNvPicPr>
          <p:nvPr/>
        </p:nvPicPr>
        <p:blipFill>
          <a:blip r:embed="rId3"/>
          <a:stretch>
            <a:fillRect/>
          </a:stretch>
        </p:blipFill>
        <p:spPr>
          <a:xfrm>
            <a:off x="1227944" y="3793958"/>
            <a:ext cx="5936954" cy="617277"/>
          </a:xfrm>
          <a:prstGeom prst="rect">
            <a:avLst/>
          </a:prstGeom>
        </p:spPr>
      </p:pic>
      <p:pic>
        <p:nvPicPr>
          <p:cNvPr id="7" name="图片 6">
            <a:extLst>
              <a:ext uri="{FF2B5EF4-FFF2-40B4-BE49-F238E27FC236}">
                <a16:creationId xmlns:a16="http://schemas.microsoft.com/office/drawing/2014/main" id="{3A8DB493-A69A-4441-A7DB-A5F43A443924}"/>
              </a:ext>
            </a:extLst>
          </p:cNvPr>
          <p:cNvPicPr>
            <a:picLocks noChangeAspect="1"/>
          </p:cNvPicPr>
          <p:nvPr/>
        </p:nvPicPr>
        <p:blipFill>
          <a:blip r:embed="rId4"/>
          <a:stretch>
            <a:fillRect/>
          </a:stretch>
        </p:blipFill>
        <p:spPr>
          <a:xfrm>
            <a:off x="1798168" y="4546506"/>
            <a:ext cx="6888067" cy="2311494"/>
          </a:xfrm>
          <a:prstGeom prst="rect">
            <a:avLst/>
          </a:prstGeom>
        </p:spPr>
      </p:pic>
      <p:sp>
        <p:nvSpPr>
          <p:cNvPr id="10" name="云形 9">
            <a:extLst>
              <a:ext uri="{FF2B5EF4-FFF2-40B4-BE49-F238E27FC236}">
                <a16:creationId xmlns:a16="http://schemas.microsoft.com/office/drawing/2014/main" id="{371EE3A7-2213-46CC-906C-60DA3E368E7F}"/>
              </a:ext>
            </a:extLst>
          </p:cNvPr>
          <p:cNvSpPr/>
          <p:nvPr/>
        </p:nvSpPr>
        <p:spPr>
          <a:xfrm>
            <a:off x="8937286" y="3864453"/>
            <a:ext cx="2403423" cy="136410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rPr>
              <a:t>r+</a:t>
            </a:r>
            <a:endParaRPr lang="zh-CN" altLang="en-US" sz="3600" b="1" dirty="0">
              <a:solidFill>
                <a:schemeClr val="accent1">
                  <a:lumMod val="50000"/>
                </a:schemeClr>
              </a:solidFill>
            </a:endParaRPr>
          </a:p>
        </p:txBody>
      </p:sp>
      <p:pic>
        <p:nvPicPr>
          <p:cNvPr id="2" name="图片 1">
            <a:extLst>
              <a:ext uri="{FF2B5EF4-FFF2-40B4-BE49-F238E27FC236}">
                <a16:creationId xmlns:a16="http://schemas.microsoft.com/office/drawing/2014/main" id="{20F49403-68CD-5CF5-CBBC-517EE3A80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spTree>
    <p:extLst>
      <p:ext uri="{BB962C8B-B14F-4D97-AF65-F5344CB8AC3E}">
        <p14:creationId xmlns:p14="http://schemas.microsoft.com/office/powerpoint/2010/main" val="22846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269C4-1964-4ACB-BAD6-ED92BFF63E8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AEE0E7A-E829-4CD6-BC47-E7A75E5E595F}"/>
              </a:ext>
            </a:extLst>
          </p:cNvPr>
          <p:cNvSpPr>
            <a:spLocks noGrp="1"/>
          </p:cNvSpPr>
          <p:nvPr>
            <p:ph idx="1"/>
          </p:nvPr>
        </p:nvSpPr>
        <p:spPr/>
        <p:txBody>
          <a:bodyPr/>
          <a:lstStyle/>
          <a:p>
            <a:pPr algn="ctr"/>
            <a:endParaRPr lang="zh-CN" altLang="en-US" dirty="0"/>
          </a:p>
        </p:txBody>
      </p:sp>
      <p:pic>
        <p:nvPicPr>
          <p:cNvPr id="4" name="图片 3">
            <a:extLst>
              <a:ext uri="{FF2B5EF4-FFF2-40B4-BE49-F238E27FC236}">
                <a16:creationId xmlns:a16="http://schemas.microsoft.com/office/drawing/2014/main" id="{8DC23703-2533-497F-B2C1-BDF31A2BEE51}"/>
              </a:ext>
            </a:extLst>
          </p:cNvPr>
          <p:cNvPicPr>
            <a:picLocks noChangeAspect="1"/>
          </p:cNvPicPr>
          <p:nvPr/>
        </p:nvPicPr>
        <p:blipFill>
          <a:blip r:embed="rId2"/>
          <a:stretch>
            <a:fillRect/>
          </a:stretch>
        </p:blipFill>
        <p:spPr>
          <a:xfrm>
            <a:off x="1016058" y="485176"/>
            <a:ext cx="6352381" cy="733333"/>
          </a:xfrm>
          <a:prstGeom prst="rect">
            <a:avLst/>
          </a:prstGeom>
        </p:spPr>
      </p:pic>
      <p:grpSp>
        <p:nvGrpSpPr>
          <p:cNvPr id="9" name="组合 8">
            <a:extLst>
              <a:ext uri="{FF2B5EF4-FFF2-40B4-BE49-F238E27FC236}">
                <a16:creationId xmlns:a16="http://schemas.microsoft.com/office/drawing/2014/main" id="{12D774AF-66AF-438D-92EB-8E05FAB4369D}"/>
              </a:ext>
            </a:extLst>
          </p:cNvPr>
          <p:cNvGrpSpPr/>
          <p:nvPr/>
        </p:nvGrpSpPr>
        <p:grpSpPr>
          <a:xfrm>
            <a:off x="838200" y="1748593"/>
            <a:ext cx="9260390" cy="1076190"/>
            <a:chOff x="1016058" y="1825625"/>
            <a:chExt cx="9260390" cy="1076190"/>
          </a:xfrm>
        </p:grpSpPr>
        <p:pic>
          <p:nvPicPr>
            <p:cNvPr id="5" name="图片 4">
              <a:extLst>
                <a:ext uri="{FF2B5EF4-FFF2-40B4-BE49-F238E27FC236}">
                  <a16:creationId xmlns:a16="http://schemas.microsoft.com/office/drawing/2014/main" id="{08105A4D-C393-431E-B122-311B6FE65AD4}"/>
                </a:ext>
              </a:extLst>
            </p:cNvPr>
            <p:cNvPicPr>
              <a:picLocks noChangeAspect="1"/>
            </p:cNvPicPr>
            <p:nvPr/>
          </p:nvPicPr>
          <p:blipFill>
            <a:blip r:embed="rId3"/>
            <a:stretch>
              <a:fillRect/>
            </a:stretch>
          </p:blipFill>
          <p:spPr>
            <a:xfrm>
              <a:off x="1016058" y="1825625"/>
              <a:ext cx="4561905" cy="1076190"/>
            </a:xfrm>
            <a:prstGeom prst="rect">
              <a:avLst/>
            </a:prstGeom>
          </p:spPr>
        </p:pic>
        <p:pic>
          <p:nvPicPr>
            <p:cNvPr id="6" name="图片 5">
              <a:extLst>
                <a:ext uri="{FF2B5EF4-FFF2-40B4-BE49-F238E27FC236}">
                  <a16:creationId xmlns:a16="http://schemas.microsoft.com/office/drawing/2014/main" id="{7E5FB01A-705D-41D7-9F9B-DE96F1415DBC}"/>
                </a:ext>
              </a:extLst>
            </p:cNvPr>
            <p:cNvPicPr>
              <a:picLocks noChangeAspect="1"/>
            </p:cNvPicPr>
            <p:nvPr/>
          </p:nvPicPr>
          <p:blipFill>
            <a:blip r:embed="rId4"/>
            <a:stretch>
              <a:fillRect/>
            </a:stretch>
          </p:blipFill>
          <p:spPr>
            <a:xfrm>
              <a:off x="6352639" y="1825625"/>
              <a:ext cx="3923809" cy="1019048"/>
            </a:xfrm>
            <a:prstGeom prst="rect">
              <a:avLst/>
            </a:prstGeom>
          </p:spPr>
        </p:pic>
      </p:grpSp>
      <p:pic>
        <p:nvPicPr>
          <p:cNvPr id="8" name="图片 7">
            <a:extLst>
              <a:ext uri="{FF2B5EF4-FFF2-40B4-BE49-F238E27FC236}">
                <a16:creationId xmlns:a16="http://schemas.microsoft.com/office/drawing/2014/main" id="{B538123E-960F-45B6-BD04-6B36BAA81665}"/>
              </a:ext>
            </a:extLst>
          </p:cNvPr>
          <p:cNvPicPr>
            <a:picLocks noChangeAspect="1"/>
          </p:cNvPicPr>
          <p:nvPr/>
        </p:nvPicPr>
        <p:blipFill>
          <a:blip r:embed="rId5"/>
          <a:stretch>
            <a:fillRect/>
          </a:stretch>
        </p:blipFill>
        <p:spPr>
          <a:xfrm>
            <a:off x="1043690" y="2990860"/>
            <a:ext cx="7240249" cy="876279"/>
          </a:xfrm>
          <a:prstGeom prst="rect">
            <a:avLst/>
          </a:prstGeom>
        </p:spPr>
      </p:pic>
      <p:pic>
        <p:nvPicPr>
          <p:cNvPr id="10" name="图片 9">
            <a:extLst>
              <a:ext uri="{FF2B5EF4-FFF2-40B4-BE49-F238E27FC236}">
                <a16:creationId xmlns:a16="http://schemas.microsoft.com/office/drawing/2014/main" id="{AEB5586D-9E0E-4954-A2CB-BD5AFADB4E23}"/>
              </a:ext>
            </a:extLst>
          </p:cNvPr>
          <p:cNvPicPr>
            <a:picLocks noChangeAspect="1"/>
          </p:cNvPicPr>
          <p:nvPr/>
        </p:nvPicPr>
        <p:blipFill>
          <a:blip r:embed="rId6"/>
          <a:stretch>
            <a:fillRect/>
          </a:stretch>
        </p:blipFill>
        <p:spPr>
          <a:xfrm>
            <a:off x="944332" y="3990018"/>
            <a:ext cx="9154258" cy="2501614"/>
          </a:xfrm>
          <a:prstGeom prst="rect">
            <a:avLst/>
          </a:prstGeom>
        </p:spPr>
      </p:pic>
      <p:pic>
        <p:nvPicPr>
          <p:cNvPr id="7" name="图片 6">
            <a:extLst>
              <a:ext uri="{FF2B5EF4-FFF2-40B4-BE49-F238E27FC236}">
                <a16:creationId xmlns:a16="http://schemas.microsoft.com/office/drawing/2014/main" id="{1BAEE6C3-CE38-B76B-6E30-5F46ED8B3D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11" name="直接连接符 10">
            <a:extLst>
              <a:ext uri="{FF2B5EF4-FFF2-40B4-BE49-F238E27FC236}">
                <a16:creationId xmlns:a16="http://schemas.microsoft.com/office/drawing/2014/main" id="{3B460EFE-D7B5-D535-2AD6-D7706B7468D8}"/>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57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01E6B94-BFA3-47A0-9532-0A37AEC2A7CB}"/>
              </a:ext>
            </a:extLst>
          </p:cNvPr>
          <p:cNvPicPr>
            <a:picLocks noChangeAspect="1"/>
          </p:cNvPicPr>
          <p:nvPr/>
        </p:nvPicPr>
        <p:blipFill>
          <a:blip r:embed="rId2"/>
          <a:stretch>
            <a:fillRect/>
          </a:stretch>
        </p:blipFill>
        <p:spPr>
          <a:xfrm>
            <a:off x="5703584" y="3602764"/>
            <a:ext cx="6305536" cy="2967651"/>
          </a:xfrm>
          <a:prstGeom prst="rect">
            <a:avLst/>
          </a:prstGeom>
        </p:spPr>
      </p:pic>
      <p:sp>
        <p:nvSpPr>
          <p:cNvPr id="2" name="标题 1">
            <a:extLst>
              <a:ext uri="{FF2B5EF4-FFF2-40B4-BE49-F238E27FC236}">
                <a16:creationId xmlns:a16="http://schemas.microsoft.com/office/drawing/2014/main" id="{B0381FE7-836F-4AD3-A994-9A2593462712}"/>
              </a:ext>
            </a:extLst>
          </p:cNvPr>
          <p:cNvSpPr>
            <a:spLocks noGrp="1"/>
          </p:cNvSpPr>
          <p:nvPr>
            <p:ph type="title"/>
          </p:nvPr>
        </p:nvSpPr>
        <p:spPr/>
        <p:txBody>
          <a:bodyPr/>
          <a:lstStyle/>
          <a:p>
            <a:endParaRPr lang="zh-CN" altLang="en-US" dirty="0"/>
          </a:p>
        </p:txBody>
      </p:sp>
      <p:pic>
        <p:nvPicPr>
          <p:cNvPr id="9" name="内容占位符 8">
            <a:extLst>
              <a:ext uri="{FF2B5EF4-FFF2-40B4-BE49-F238E27FC236}">
                <a16:creationId xmlns:a16="http://schemas.microsoft.com/office/drawing/2014/main" id="{E0CAE719-0A65-4C70-807B-F0EDBFD9424F}"/>
              </a:ext>
            </a:extLst>
          </p:cNvPr>
          <p:cNvPicPr>
            <a:picLocks noGrp="1" noChangeAspect="1"/>
          </p:cNvPicPr>
          <p:nvPr>
            <p:ph idx="1"/>
          </p:nvPr>
        </p:nvPicPr>
        <p:blipFill>
          <a:blip r:embed="rId3"/>
          <a:stretch>
            <a:fillRect/>
          </a:stretch>
        </p:blipFill>
        <p:spPr>
          <a:xfrm>
            <a:off x="8061962" y="3255235"/>
            <a:ext cx="2504607" cy="347529"/>
          </a:xfrm>
          <a:prstGeom prst="rect">
            <a:avLst/>
          </a:prstGeom>
        </p:spPr>
      </p:pic>
      <p:pic>
        <p:nvPicPr>
          <p:cNvPr id="4" name="图片 3">
            <a:extLst>
              <a:ext uri="{FF2B5EF4-FFF2-40B4-BE49-F238E27FC236}">
                <a16:creationId xmlns:a16="http://schemas.microsoft.com/office/drawing/2014/main" id="{105208C1-7237-444F-9EDA-1FD4435B483A}"/>
              </a:ext>
            </a:extLst>
          </p:cNvPr>
          <p:cNvPicPr>
            <a:picLocks noChangeAspect="1"/>
          </p:cNvPicPr>
          <p:nvPr/>
        </p:nvPicPr>
        <p:blipFill>
          <a:blip r:embed="rId4"/>
          <a:stretch>
            <a:fillRect/>
          </a:stretch>
        </p:blipFill>
        <p:spPr>
          <a:xfrm>
            <a:off x="838200" y="523387"/>
            <a:ext cx="9092468" cy="618380"/>
          </a:xfrm>
          <a:prstGeom prst="rect">
            <a:avLst/>
          </a:prstGeom>
        </p:spPr>
      </p:pic>
      <p:pic>
        <p:nvPicPr>
          <p:cNvPr id="5" name="图片 4">
            <a:extLst>
              <a:ext uri="{FF2B5EF4-FFF2-40B4-BE49-F238E27FC236}">
                <a16:creationId xmlns:a16="http://schemas.microsoft.com/office/drawing/2014/main" id="{3306C646-0A00-4E88-9517-CA80FE0357D3}"/>
              </a:ext>
            </a:extLst>
          </p:cNvPr>
          <p:cNvPicPr>
            <a:picLocks noChangeAspect="1"/>
          </p:cNvPicPr>
          <p:nvPr/>
        </p:nvPicPr>
        <p:blipFill>
          <a:blip r:embed="rId5"/>
          <a:stretch>
            <a:fillRect/>
          </a:stretch>
        </p:blipFill>
        <p:spPr>
          <a:xfrm>
            <a:off x="2377602" y="1760278"/>
            <a:ext cx="7017723" cy="727660"/>
          </a:xfrm>
          <a:prstGeom prst="rect">
            <a:avLst/>
          </a:prstGeom>
        </p:spPr>
      </p:pic>
      <p:pic>
        <p:nvPicPr>
          <p:cNvPr id="6" name="图片 5">
            <a:extLst>
              <a:ext uri="{FF2B5EF4-FFF2-40B4-BE49-F238E27FC236}">
                <a16:creationId xmlns:a16="http://schemas.microsoft.com/office/drawing/2014/main" id="{809E1A20-4C79-44F6-8509-00DA05596352}"/>
              </a:ext>
            </a:extLst>
          </p:cNvPr>
          <p:cNvPicPr>
            <a:picLocks noChangeAspect="1"/>
          </p:cNvPicPr>
          <p:nvPr/>
        </p:nvPicPr>
        <p:blipFill>
          <a:blip r:embed="rId6"/>
          <a:stretch>
            <a:fillRect/>
          </a:stretch>
        </p:blipFill>
        <p:spPr>
          <a:xfrm>
            <a:off x="182880" y="3834108"/>
            <a:ext cx="5411449" cy="2238068"/>
          </a:xfrm>
          <a:prstGeom prst="rect">
            <a:avLst/>
          </a:prstGeom>
        </p:spPr>
      </p:pic>
      <p:pic>
        <p:nvPicPr>
          <p:cNvPr id="8" name="图片 7">
            <a:extLst>
              <a:ext uri="{FF2B5EF4-FFF2-40B4-BE49-F238E27FC236}">
                <a16:creationId xmlns:a16="http://schemas.microsoft.com/office/drawing/2014/main" id="{77836838-6900-4D05-91FF-F60395B2A9FB}"/>
              </a:ext>
            </a:extLst>
          </p:cNvPr>
          <p:cNvPicPr>
            <a:picLocks noChangeAspect="1"/>
          </p:cNvPicPr>
          <p:nvPr/>
        </p:nvPicPr>
        <p:blipFill>
          <a:blip r:embed="rId7"/>
          <a:stretch>
            <a:fillRect/>
          </a:stretch>
        </p:blipFill>
        <p:spPr>
          <a:xfrm>
            <a:off x="2061052" y="3208554"/>
            <a:ext cx="2068988" cy="262438"/>
          </a:xfrm>
          <a:prstGeom prst="rect">
            <a:avLst/>
          </a:prstGeom>
        </p:spPr>
      </p:pic>
      <p:pic>
        <p:nvPicPr>
          <p:cNvPr id="3" name="图片 2">
            <a:extLst>
              <a:ext uri="{FF2B5EF4-FFF2-40B4-BE49-F238E27FC236}">
                <a16:creationId xmlns:a16="http://schemas.microsoft.com/office/drawing/2014/main" id="{4E9685D6-A087-56A8-B6CF-9637542E1A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AA485E2F-3027-B408-4435-84628D481A0E}"/>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510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out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4E3B9-87C6-4409-9B38-00B51117F2F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4E76F30-19D6-483D-835B-3778E292621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ABB36C4-AD17-42DD-B09C-1A8A211BBD69}"/>
              </a:ext>
            </a:extLst>
          </p:cNvPr>
          <p:cNvPicPr>
            <a:picLocks noChangeAspect="1"/>
          </p:cNvPicPr>
          <p:nvPr/>
        </p:nvPicPr>
        <p:blipFill>
          <a:blip r:embed="rId2"/>
          <a:stretch>
            <a:fillRect/>
          </a:stretch>
        </p:blipFill>
        <p:spPr>
          <a:xfrm>
            <a:off x="838200" y="523387"/>
            <a:ext cx="9092468" cy="618380"/>
          </a:xfrm>
          <a:prstGeom prst="rect">
            <a:avLst/>
          </a:prstGeom>
        </p:spPr>
      </p:pic>
      <p:pic>
        <p:nvPicPr>
          <p:cNvPr id="5" name="图片 4">
            <a:extLst>
              <a:ext uri="{FF2B5EF4-FFF2-40B4-BE49-F238E27FC236}">
                <a16:creationId xmlns:a16="http://schemas.microsoft.com/office/drawing/2014/main" id="{6516C3B7-DA2D-497D-A923-78EE2077A8A4}"/>
              </a:ext>
            </a:extLst>
          </p:cNvPr>
          <p:cNvPicPr>
            <a:picLocks noChangeAspect="1"/>
          </p:cNvPicPr>
          <p:nvPr/>
        </p:nvPicPr>
        <p:blipFill>
          <a:blip r:embed="rId3"/>
          <a:stretch>
            <a:fillRect/>
          </a:stretch>
        </p:blipFill>
        <p:spPr>
          <a:xfrm>
            <a:off x="824571" y="2229865"/>
            <a:ext cx="10542857" cy="3542857"/>
          </a:xfrm>
          <a:prstGeom prst="rect">
            <a:avLst/>
          </a:prstGeom>
        </p:spPr>
      </p:pic>
      <p:pic>
        <p:nvPicPr>
          <p:cNvPr id="6" name="图片 5">
            <a:extLst>
              <a:ext uri="{FF2B5EF4-FFF2-40B4-BE49-F238E27FC236}">
                <a16:creationId xmlns:a16="http://schemas.microsoft.com/office/drawing/2014/main" id="{CE56FAB2-4916-A9B7-EF0C-F642CADC8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594DAB23-D747-5A04-1775-913BF9D1A354}"/>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56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1F38F-D026-41C5-B35F-95614521E29A}"/>
              </a:ext>
            </a:extLst>
          </p:cNvPr>
          <p:cNvSpPr>
            <a:spLocks noGrp="1"/>
          </p:cNvSpPr>
          <p:nvPr>
            <p:ph type="title"/>
          </p:nvPr>
        </p:nvSpPr>
        <p:spPr/>
        <p:txBody>
          <a:bodyPr/>
          <a:lstStyle/>
          <a:p>
            <a:r>
              <a:rPr lang="en-US" altLang="zh-CN" dirty="0"/>
              <a:t>2.4.2 from an NFA to a DFA</a:t>
            </a:r>
            <a:endParaRPr lang="zh-CN" altLang="en-US" dirty="0"/>
          </a:p>
        </p:txBody>
      </p:sp>
      <p:sp>
        <p:nvSpPr>
          <p:cNvPr id="3" name="内容占位符 2">
            <a:extLst>
              <a:ext uri="{FF2B5EF4-FFF2-40B4-BE49-F238E27FC236}">
                <a16:creationId xmlns:a16="http://schemas.microsoft.com/office/drawing/2014/main" id="{46087D3A-E3F0-409F-9854-64C125F7BA45}"/>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3FBA3FAB-BC0F-422A-8776-23288306C01F}"/>
              </a:ext>
            </a:extLst>
          </p:cNvPr>
          <p:cNvPicPr>
            <a:picLocks noChangeAspect="1"/>
          </p:cNvPicPr>
          <p:nvPr/>
        </p:nvPicPr>
        <p:blipFill>
          <a:blip r:embed="rId2"/>
          <a:stretch>
            <a:fillRect/>
          </a:stretch>
        </p:blipFill>
        <p:spPr>
          <a:xfrm>
            <a:off x="838200" y="1825625"/>
            <a:ext cx="10226040" cy="640116"/>
          </a:xfrm>
          <a:prstGeom prst="rect">
            <a:avLst/>
          </a:prstGeom>
        </p:spPr>
      </p:pic>
      <p:pic>
        <p:nvPicPr>
          <p:cNvPr id="6" name="图片 5">
            <a:extLst>
              <a:ext uri="{FF2B5EF4-FFF2-40B4-BE49-F238E27FC236}">
                <a16:creationId xmlns:a16="http://schemas.microsoft.com/office/drawing/2014/main" id="{CAD861C6-1BFF-4949-A29E-EB78CD89C88E}"/>
              </a:ext>
            </a:extLst>
          </p:cNvPr>
          <p:cNvPicPr>
            <a:picLocks noChangeAspect="1"/>
          </p:cNvPicPr>
          <p:nvPr/>
        </p:nvPicPr>
        <p:blipFill>
          <a:blip r:embed="rId3"/>
          <a:stretch>
            <a:fillRect/>
          </a:stretch>
        </p:blipFill>
        <p:spPr>
          <a:xfrm>
            <a:off x="838200" y="2768408"/>
            <a:ext cx="10488115" cy="2519872"/>
          </a:xfrm>
          <a:prstGeom prst="rect">
            <a:avLst/>
          </a:prstGeom>
        </p:spPr>
      </p:pic>
      <p:pic>
        <p:nvPicPr>
          <p:cNvPr id="4" name="图片 3">
            <a:extLst>
              <a:ext uri="{FF2B5EF4-FFF2-40B4-BE49-F238E27FC236}">
                <a16:creationId xmlns:a16="http://schemas.microsoft.com/office/drawing/2014/main" id="{18C4E2EE-AF16-CF52-D186-32C373951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6400F49B-2575-2397-8934-42F70AB267CC}"/>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6649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7439BE-CD8F-4C13-857B-634A7B2F45FC}"/>
              </a:ext>
            </a:extLst>
          </p:cNvPr>
          <p:cNvSpPr>
            <a:spLocks noGrp="1"/>
          </p:cNvSpPr>
          <p:nvPr>
            <p:ph type="title"/>
          </p:nvPr>
        </p:nvSpPr>
        <p:spPr/>
        <p:txBody>
          <a:bodyPr/>
          <a:lstStyle/>
          <a:p>
            <a:r>
              <a:rPr lang="en-US" altLang="zh-CN" dirty="0">
                <a:sym typeface="Symbol" panose="05050102010706020507" pitchFamily="18" charset="2"/>
              </a:rPr>
              <a:t></a:t>
            </a:r>
            <a:r>
              <a:rPr lang="en-US" altLang="zh-CN" i="1" dirty="0"/>
              <a:t>-</a:t>
            </a:r>
            <a:r>
              <a:rPr lang="en-US" altLang="zh-CN" dirty="0"/>
              <a:t>closure</a:t>
            </a:r>
            <a:endParaRPr lang="zh-CN" altLang="en-US" dirty="0"/>
          </a:p>
        </p:txBody>
      </p:sp>
      <p:sp>
        <p:nvSpPr>
          <p:cNvPr id="3" name="内容占位符 2">
            <a:extLst>
              <a:ext uri="{FF2B5EF4-FFF2-40B4-BE49-F238E27FC236}">
                <a16:creationId xmlns:a16="http://schemas.microsoft.com/office/drawing/2014/main" id="{C37E068F-3746-4C07-AEA6-F88BF8D6841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38EAD1B6-148E-4EA2-A33F-FBA7DD413274}"/>
              </a:ext>
            </a:extLst>
          </p:cNvPr>
          <p:cNvPicPr>
            <a:picLocks noChangeAspect="1"/>
          </p:cNvPicPr>
          <p:nvPr/>
        </p:nvPicPr>
        <p:blipFill>
          <a:blip r:embed="rId2"/>
          <a:stretch>
            <a:fillRect/>
          </a:stretch>
        </p:blipFill>
        <p:spPr>
          <a:xfrm>
            <a:off x="419100" y="1525445"/>
            <a:ext cx="11353800" cy="1598137"/>
          </a:xfrm>
          <a:prstGeom prst="rect">
            <a:avLst/>
          </a:prstGeom>
        </p:spPr>
      </p:pic>
      <p:pic>
        <p:nvPicPr>
          <p:cNvPr id="5" name="图片 4">
            <a:extLst>
              <a:ext uri="{FF2B5EF4-FFF2-40B4-BE49-F238E27FC236}">
                <a16:creationId xmlns:a16="http://schemas.microsoft.com/office/drawing/2014/main" id="{AF24377C-44A3-42C5-AFEF-AA81B3F099AB}"/>
              </a:ext>
            </a:extLst>
          </p:cNvPr>
          <p:cNvPicPr>
            <a:picLocks noChangeAspect="1"/>
          </p:cNvPicPr>
          <p:nvPr/>
        </p:nvPicPr>
        <p:blipFill>
          <a:blip r:embed="rId3"/>
          <a:stretch>
            <a:fillRect/>
          </a:stretch>
        </p:blipFill>
        <p:spPr>
          <a:xfrm>
            <a:off x="1738954" y="3151688"/>
            <a:ext cx="8349927" cy="3339971"/>
          </a:xfrm>
          <a:prstGeom prst="rect">
            <a:avLst/>
          </a:prstGeom>
        </p:spPr>
      </p:pic>
      <p:pic>
        <p:nvPicPr>
          <p:cNvPr id="6" name="图片 5">
            <a:extLst>
              <a:ext uri="{FF2B5EF4-FFF2-40B4-BE49-F238E27FC236}">
                <a16:creationId xmlns:a16="http://schemas.microsoft.com/office/drawing/2014/main" id="{B5A2AD01-C564-4FA1-8169-2197DCB30818}"/>
              </a:ext>
            </a:extLst>
          </p:cNvPr>
          <p:cNvPicPr>
            <a:picLocks noChangeAspect="1"/>
          </p:cNvPicPr>
          <p:nvPr/>
        </p:nvPicPr>
        <p:blipFill>
          <a:blip r:embed="rId4"/>
          <a:stretch>
            <a:fillRect/>
          </a:stretch>
        </p:blipFill>
        <p:spPr>
          <a:xfrm>
            <a:off x="926976" y="6049995"/>
            <a:ext cx="9161905" cy="523810"/>
          </a:xfrm>
          <a:prstGeom prst="rect">
            <a:avLst/>
          </a:prstGeom>
        </p:spPr>
      </p:pic>
      <p:pic>
        <p:nvPicPr>
          <p:cNvPr id="7" name="图片 6">
            <a:extLst>
              <a:ext uri="{FF2B5EF4-FFF2-40B4-BE49-F238E27FC236}">
                <a16:creationId xmlns:a16="http://schemas.microsoft.com/office/drawing/2014/main" id="{39BEACA0-66B4-5B2D-42D2-77CB702BE6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8" name="直接连接符 7">
            <a:extLst>
              <a:ext uri="{FF2B5EF4-FFF2-40B4-BE49-F238E27FC236}">
                <a16:creationId xmlns:a16="http://schemas.microsoft.com/office/drawing/2014/main" id="{47288D82-6471-9DD5-0045-D2E320EED406}"/>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518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4DAE-303D-4ACC-8E84-ED586B7E5DC5}"/>
              </a:ext>
            </a:extLst>
          </p:cNvPr>
          <p:cNvSpPr>
            <a:spLocks noGrp="1"/>
          </p:cNvSpPr>
          <p:nvPr>
            <p:ph type="title"/>
          </p:nvPr>
        </p:nvSpPr>
        <p:spPr/>
        <p:txBody>
          <a:bodyPr/>
          <a:lstStyle/>
          <a:p>
            <a:r>
              <a:rPr lang="en-US" altLang="zh-CN" b="1" dirty="0"/>
              <a:t>2.2 Regular expression </a:t>
            </a:r>
            <a:endParaRPr lang="zh-CN" altLang="en-US" dirty="0"/>
          </a:p>
        </p:txBody>
      </p:sp>
      <p:sp>
        <p:nvSpPr>
          <p:cNvPr id="3" name="内容占位符 2">
            <a:extLst>
              <a:ext uri="{FF2B5EF4-FFF2-40B4-BE49-F238E27FC236}">
                <a16:creationId xmlns:a16="http://schemas.microsoft.com/office/drawing/2014/main" id="{914F2459-F593-4B53-9900-9F012342EB5C}"/>
              </a:ext>
            </a:extLst>
          </p:cNvPr>
          <p:cNvSpPr>
            <a:spLocks noGrp="1"/>
          </p:cNvSpPr>
          <p:nvPr>
            <p:ph idx="1"/>
          </p:nvPr>
        </p:nvSpPr>
        <p:spPr>
          <a:xfrm>
            <a:off x="728897" y="1558976"/>
            <a:ext cx="10734206" cy="5186597"/>
          </a:xfrm>
        </p:spPr>
        <p:txBody>
          <a:bodyPr>
            <a:normAutofit/>
          </a:bodyPr>
          <a:lstStyle/>
          <a:p>
            <a:pPr algn="just"/>
            <a:r>
              <a:rPr lang="en-US" altLang="zh-CN" dirty="0"/>
              <a:t>Regular expressions represent patterns of strings of characters. A regular expression is completely defined by the set of strings that it matches. This set is called the language generated by the regular expression and is written as </a:t>
            </a:r>
            <a:r>
              <a:rPr lang="en-US" altLang="zh-CN" b="1" dirty="0"/>
              <a:t>L(r)</a:t>
            </a:r>
            <a:r>
              <a:rPr lang="en-US" altLang="zh-CN" dirty="0"/>
              <a:t>. Here the word language is used only to mean “set of strings" and has (at least at this stage) no specific relationship to a programming language. </a:t>
            </a:r>
          </a:p>
          <a:p>
            <a:pPr algn="just"/>
            <a:r>
              <a:rPr lang="en-US" altLang="zh-CN" dirty="0"/>
              <a:t>This language depends, first, on the character set that is available. Generally, this will be the set of ASCII characters or some subset of it. Sometimes the set will be more general than the ASCII character set, in which case the set elements are referred to as symbols. This set of legal symbols is called the alphabet and is usually written as the Greek symbol </a:t>
            </a:r>
            <a:r>
              <a:rPr lang="en-US" altLang="zh-CN" dirty="0">
                <a:latin typeface="Times New Roman" panose="02020603050405020304" pitchFamily="18" charset="0"/>
                <a:cs typeface="Times New Roman" panose="02020603050405020304" pitchFamily="18" charset="0"/>
              </a:rPr>
              <a:t>∑   </a:t>
            </a:r>
            <a:r>
              <a:rPr lang="en-US" altLang="zh-CN" dirty="0"/>
              <a:t> [sigma].</a:t>
            </a:r>
          </a:p>
        </p:txBody>
      </p:sp>
      <p:pic>
        <p:nvPicPr>
          <p:cNvPr id="6" name="图片 5">
            <a:extLst>
              <a:ext uri="{FF2B5EF4-FFF2-40B4-BE49-F238E27FC236}">
                <a16:creationId xmlns:a16="http://schemas.microsoft.com/office/drawing/2014/main" id="{CE2E7040-13D3-838E-75D8-90B8844B4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DFC962E9-B230-72A0-2E99-C2ED605C9E5D}"/>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66056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21F53-F689-4E0B-AFCC-B7ADA3763417}"/>
              </a:ext>
            </a:extLst>
          </p:cNvPr>
          <p:cNvSpPr>
            <a:spLocks noGrp="1"/>
          </p:cNvSpPr>
          <p:nvPr>
            <p:ph type="title"/>
          </p:nvPr>
        </p:nvSpPr>
        <p:spPr>
          <a:xfrm>
            <a:off x="838200" y="365125"/>
            <a:ext cx="10515600" cy="1325563"/>
          </a:xfrm>
        </p:spPr>
        <p:txBody>
          <a:bodyPr>
            <a:normAutofit fontScale="90000"/>
          </a:bodyPr>
          <a:lstStyle/>
          <a:p>
            <a:br>
              <a:rPr lang="zh-CN" altLang="en-US" dirty="0"/>
            </a:br>
            <a:r>
              <a:rPr lang="en-US" altLang="zh-CN" dirty="0"/>
              <a:t>the </a:t>
            </a:r>
            <a:r>
              <a:rPr lang="en-US" altLang="zh-CN" i="1" dirty="0"/>
              <a:t>Subset Construction:</a:t>
            </a:r>
            <a:br>
              <a:rPr lang="en-US" altLang="zh-CN" dirty="0"/>
            </a:br>
            <a:endParaRPr lang="zh-CN" altLang="en-US" dirty="0"/>
          </a:p>
        </p:txBody>
      </p:sp>
      <p:sp>
        <p:nvSpPr>
          <p:cNvPr id="3" name="内容占位符 2">
            <a:extLst>
              <a:ext uri="{FF2B5EF4-FFF2-40B4-BE49-F238E27FC236}">
                <a16:creationId xmlns:a16="http://schemas.microsoft.com/office/drawing/2014/main" id="{8C439FA6-D9BD-41FA-A0B1-86FD077A82D8}"/>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74663C74-4DD6-446E-876E-11F89A75E503}"/>
              </a:ext>
            </a:extLst>
          </p:cNvPr>
          <p:cNvPicPr>
            <a:picLocks noChangeAspect="1"/>
          </p:cNvPicPr>
          <p:nvPr/>
        </p:nvPicPr>
        <p:blipFill>
          <a:blip r:embed="rId2"/>
          <a:stretch>
            <a:fillRect/>
          </a:stretch>
        </p:blipFill>
        <p:spPr>
          <a:xfrm>
            <a:off x="838200" y="1579711"/>
            <a:ext cx="10750879" cy="3698578"/>
          </a:xfrm>
          <a:prstGeom prst="rect">
            <a:avLst/>
          </a:prstGeom>
        </p:spPr>
      </p:pic>
      <p:pic>
        <p:nvPicPr>
          <p:cNvPr id="4" name="图片 3">
            <a:extLst>
              <a:ext uri="{FF2B5EF4-FFF2-40B4-BE49-F238E27FC236}">
                <a16:creationId xmlns:a16="http://schemas.microsoft.com/office/drawing/2014/main" id="{A7B296F5-5E1C-5A7F-8E09-5387C50A8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011E9496-D4E9-5FD0-0EDB-A626EADE0F9D}"/>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2974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74BA9-7EEB-42E7-A816-0CD6CB7E5A92}"/>
              </a:ext>
            </a:extLst>
          </p:cNvPr>
          <p:cNvSpPr>
            <a:spLocks noGrp="1"/>
          </p:cNvSpPr>
          <p:nvPr>
            <p:ph type="title"/>
          </p:nvPr>
        </p:nvSpPr>
        <p:spPr/>
        <p:txBody>
          <a:bodyPr/>
          <a:lstStyle/>
          <a:p>
            <a:r>
              <a:rPr lang="en-US" altLang="zh-CN" dirty="0"/>
              <a:t>2.4.2 from an NFA to a DFA</a:t>
            </a:r>
            <a:endParaRPr lang="zh-CN" altLang="en-US" dirty="0"/>
          </a:p>
        </p:txBody>
      </p:sp>
      <p:sp>
        <p:nvSpPr>
          <p:cNvPr id="3" name="内容占位符 2">
            <a:extLst>
              <a:ext uri="{FF2B5EF4-FFF2-40B4-BE49-F238E27FC236}">
                <a16:creationId xmlns:a16="http://schemas.microsoft.com/office/drawing/2014/main" id="{6A59492D-9DE0-4D5B-91FF-97402841440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64787F1-C882-479F-85D7-4DDF1A2E7746}"/>
              </a:ext>
            </a:extLst>
          </p:cNvPr>
          <p:cNvPicPr>
            <a:picLocks noChangeAspect="1"/>
          </p:cNvPicPr>
          <p:nvPr/>
        </p:nvPicPr>
        <p:blipFill>
          <a:blip r:embed="rId2"/>
          <a:stretch>
            <a:fillRect/>
          </a:stretch>
        </p:blipFill>
        <p:spPr>
          <a:xfrm>
            <a:off x="441960" y="1825625"/>
            <a:ext cx="11521440" cy="3620772"/>
          </a:xfrm>
          <a:prstGeom prst="rect">
            <a:avLst/>
          </a:prstGeom>
        </p:spPr>
      </p:pic>
      <p:pic>
        <p:nvPicPr>
          <p:cNvPr id="5" name="图片 4">
            <a:extLst>
              <a:ext uri="{FF2B5EF4-FFF2-40B4-BE49-F238E27FC236}">
                <a16:creationId xmlns:a16="http://schemas.microsoft.com/office/drawing/2014/main" id="{B4BDD47A-654D-4533-07AB-7401E056C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6" name="直接连接符 5">
            <a:extLst>
              <a:ext uri="{FF2B5EF4-FFF2-40B4-BE49-F238E27FC236}">
                <a16:creationId xmlns:a16="http://schemas.microsoft.com/office/drawing/2014/main" id="{489D961F-36EC-D266-4ACC-211197BCD85F}"/>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7807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12FB24F-C363-4AE8-9E12-2F944AB9B61D}"/>
              </a:ext>
            </a:extLst>
          </p:cNvPr>
          <p:cNvPicPr>
            <a:picLocks noChangeAspect="1"/>
          </p:cNvPicPr>
          <p:nvPr/>
        </p:nvPicPr>
        <p:blipFill>
          <a:blip r:embed="rId2"/>
          <a:stretch>
            <a:fillRect/>
          </a:stretch>
        </p:blipFill>
        <p:spPr>
          <a:xfrm>
            <a:off x="838200" y="2526171"/>
            <a:ext cx="10149840" cy="4027101"/>
          </a:xfrm>
          <a:prstGeom prst="rect">
            <a:avLst/>
          </a:prstGeom>
        </p:spPr>
      </p:pic>
      <p:sp>
        <p:nvSpPr>
          <p:cNvPr id="2" name="标题 1">
            <a:extLst>
              <a:ext uri="{FF2B5EF4-FFF2-40B4-BE49-F238E27FC236}">
                <a16:creationId xmlns:a16="http://schemas.microsoft.com/office/drawing/2014/main" id="{81C52E6C-723C-48B7-A143-017A3E66A496}"/>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B265308D-EAA6-4439-9F24-7E76FD96109F}"/>
              </a:ext>
            </a:extLst>
          </p:cNvPr>
          <p:cNvPicPr>
            <a:picLocks noChangeAspect="1"/>
          </p:cNvPicPr>
          <p:nvPr/>
        </p:nvPicPr>
        <p:blipFill>
          <a:blip r:embed="rId3"/>
          <a:stretch>
            <a:fillRect/>
          </a:stretch>
        </p:blipFill>
        <p:spPr>
          <a:xfrm>
            <a:off x="270819" y="141155"/>
            <a:ext cx="6909731" cy="2385016"/>
          </a:xfrm>
          <a:prstGeom prst="rect">
            <a:avLst/>
          </a:prstGeom>
        </p:spPr>
      </p:pic>
      <p:pic>
        <p:nvPicPr>
          <p:cNvPr id="6" name="图片 5">
            <a:extLst>
              <a:ext uri="{FF2B5EF4-FFF2-40B4-BE49-F238E27FC236}">
                <a16:creationId xmlns:a16="http://schemas.microsoft.com/office/drawing/2014/main" id="{BEA7E414-CF5A-4AA0-8CA6-5ECF32A20078}"/>
              </a:ext>
            </a:extLst>
          </p:cNvPr>
          <p:cNvPicPr>
            <a:picLocks noChangeAspect="1"/>
          </p:cNvPicPr>
          <p:nvPr/>
        </p:nvPicPr>
        <p:blipFill>
          <a:blip r:embed="rId4"/>
          <a:stretch>
            <a:fillRect/>
          </a:stretch>
        </p:blipFill>
        <p:spPr>
          <a:xfrm>
            <a:off x="7830141" y="336805"/>
            <a:ext cx="4091040" cy="1382202"/>
          </a:xfrm>
          <a:prstGeom prst="rect">
            <a:avLst/>
          </a:prstGeom>
        </p:spPr>
      </p:pic>
      <p:sp>
        <p:nvSpPr>
          <p:cNvPr id="7" name="箭头: 右 6">
            <a:extLst>
              <a:ext uri="{FF2B5EF4-FFF2-40B4-BE49-F238E27FC236}">
                <a16:creationId xmlns:a16="http://schemas.microsoft.com/office/drawing/2014/main" id="{C6CEA148-BCAA-44CD-BC9C-258AF6EE07E3}"/>
              </a:ext>
            </a:extLst>
          </p:cNvPr>
          <p:cNvSpPr/>
          <p:nvPr/>
        </p:nvSpPr>
        <p:spPr>
          <a:xfrm>
            <a:off x="7443131" y="850053"/>
            <a:ext cx="609600" cy="842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0092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6EBF3-89EB-4666-AF86-70974D9DFFA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6902C01C-CFBE-480D-82B3-AF83EAD7031C}"/>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0F574119-2959-4C09-BFCC-591804E05CA3}"/>
              </a:ext>
            </a:extLst>
          </p:cNvPr>
          <p:cNvPicPr>
            <a:picLocks noChangeAspect="1"/>
          </p:cNvPicPr>
          <p:nvPr/>
        </p:nvPicPr>
        <p:blipFill>
          <a:blip r:embed="rId2"/>
          <a:stretch>
            <a:fillRect/>
          </a:stretch>
        </p:blipFill>
        <p:spPr>
          <a:xfrm>
            <a:off x="1517853" y="944481"/>
            <a:ext cx="8836753" cy="2423795"/>
          </a:xfrm>
          <a:prstGeom prst="rect">
            <a:avLst/>
          </a:prstGeom>
        </p:spPr>
      </p:pic>
      <p:pic>
        <p:nvPicPr>
          <p:cNvPr id="5" name="图片 4">
            <a:extLst>
              <a:ext uri="{FF2B5EF4-FFF2-40B4-BE49-F238E27FC236}">
                <a16:creationId xmlns:a16="http://schemas.microsoft.com/office/drawing/2014/main" id="{91DE1CD7-A978-4788-82B7-4EC090700991}"/>
              </a:ext>
            </a:extLst>
          </p:cNvPr>
          <p:cNvPicPr>
            <a:picLocks noChangeAspect="1"/>
          </p:cNvPicPr>
          <p:nvPr/>
        </p:nvPicPr>
        <p:blipFill>
          <a:blip r:embed="rId3"/>
          <a:stretch>
            <a:fillRect/>
          </a:stretch>
        </p:blipFill>
        <p:spPr>
          <a:xfrm>
            <a:off x="1649267" y="4881725"/>
            <a:ext cx="7857143" cy="1295238"/>
          </a:xfrm>
          <a:prstGeom prst="rect">
            <a:avLst/>
          </a:prstGeom>
        </p:spPr>
      </p:pic>
      <p:sp>
        <p:nvSpPr>
          <p:cNvPr id="8" name="箭头: 右 7">
            <a:extLst>
              <a:ext uri="{FF2B5EF4-FFF2-40B4-BE49-F238E27FC236}">
                <a16:creationId xmlns:a16="http://schemas.microsoft.com/office/drawing/2014/main" id="{438765B0-245F-4E38-BF50-9489C57683B3}"/>
              </a:ext>
            </a:extLst>
          </p:cNvPr>
          <p:cNvSpPr/>
          <p:nvPr/>
        </p:nvSpPr>
        <p:spPr>
          <a:xfrm rot="5400000">
            <a:off x="5807686" y="3254593"/>
            <a:ext cx="820461" cy="1493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33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4D54C45-DD39-4724-8B39-A020917D3E77}"/>
              </a:ext>
            </a:extLst>
          </p:cNvPr>
          <p:cNvPicPr>
            <a:picLocks noChangeAspect="1"/>
          </p:cNvPicPr>
          <p:nvPr/>
        </p:nvPicPr>
        <p:blipFill>
          <a:blip r:embed="rId2"/>
          <a:stretch>
            <a:fillRect/>
          </a:stretch>
        </p:blipFill>
        <p:spPr>
          <a:xfrm>
            <a:off x="1535059" y="4191970"/>
            <a:ext cx="8904341" cy="2533681"/>
          </a:xfrm>
          <a:prstGeom prst="rect">
            <a:avLst/>
          </a:prstGeom>
        </p:spPr>
      </p:pic>
      <p:sp>
        <p:nvSpPr>
          <p:cNvPr id="2" name="标题 1">
            <a:extLst>
              <a:ext uri="{FF2B5EF4-FFF2-40B4-BE49-F238E27FC236}">
                <a16:creationId xmlns:a16="http://schemas.microsoft.com/office/drawing/2014/main" id="{FF060CE7-79F5-42E9-AE93-84537D1F90C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7DAD428-878B-4621-8AE6-821D5B01621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3F7957C-6582-4A30-BF26-A4612A33D801}"/>
              </a:ext>
            </a:extLst>
          </p:cNvPr>
          <p:cNvPicPr>
            <a:picLocks noChangeAspect="1"/>
          </p:cNvPicPr>
          <p:nvPr/>
        </p:nvPicPr>
        <p:blipFill>
          <a:blip r:embed="rId3"/>
          <a:stretch>
            <a:fillRect/>
          </a:stretch>
        </p:blipFill>
        <p:spPr>
          <a:xfrm>
            <a:off x="899160" y="127849"/>
            <a:ext cx="10393680" cy="3807086"/>
          </a:xfrm>
          <a:prstGeom prst="rect">
            <a:avLst/>
          </a:prstGeom>
        </p:spPr>
      </p:pic>
      <p:sp>
        <p:nvSpPr>
          <p:cNvPr id="6" name="箭头: 下 5">
            <a:extLst>
              <a:ext uri="{FF2B5EF4-FFF2-40B4-BE49-F238E27FC236}">
                <a16:creationId xmlns:a16="http://schemas.microsoft.com/office/drawing/2014/main" id="{265BBFD2-1D57-43AA-B6AF-4C292C29685F}"/>
              </a:ext>
            </a:extLst>
          </p:cNvPr>
          <p:cNvSpPr/>
          <p:nvPr/>
        </p:nvSpPr>
        <p:spPr>
          <a:xfrm>
            <a:off x="5818455" y="3888897"/>
            <a:ext cx="1600200" cy="5666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58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01B47-DDF5-4E51-89C7-7E3211D281B6}"/>
              </a:ext>
            </a:extLst>
          </p:cNvPr>
          <p:cNvSpPr>
            <a:spLocks noGrp="1"/>
          </p:cNvSpPr>
          <p:nvPr>
            <p:ph type="title"/>
          </p:nvPr>
        </p:nvSpPr>
        <p:spPr/>
        <p:txBody>
          <a:bodyPr/>
          <a:lstStyle/>
          <a:p>
            <a:r>
              <a:rPr lang="en-US" altLang="zh-CN" dirty="0"/>
              <a:t>2.4.3 Minimizing the number of states in a DFA</a:t>
            </a:r>
            <a:endParaRPr lang="zh-CN" altLang="en-US" dirty="0"/>
          </a:p>
        </p:txBody>
      </p:sp>
      <p:sp>
        <p:nvSpPr>
          <p:cNvPr id="3" name="内容占位符 2">
            <a:extLst>
              <a:ext uri="{FF2B5EF4-FFF2-40B4-BE49-F238E27FC236}">
                <a16:creationId xmlns:a16="http://schemas.microsoft.com/office/drawing/2014/main" id="{B2F2AC76-876F-4E37-B2E8-179C3E0E330A}"/>
              </a:ext>
            </a:extLst>
          </p:cNvPr>
          <p:cNvSpPr>
            <a:spLocks noGrp="1"/>
          </p:cNvSpPr>
          <p:nvPr>
            <p:ph idx="1"/>
          </p:nvPr>
        </p:nvSpPr>
        <p:spPr/>
        <p:txBody>
          <a:bodyPr/>
          <a:lstStyle/>
          <a:p>
            <a:r>
              <a:rPr lang="en-US" altLang="zh-CN" sz="2400" dirty="0"/>
              <a:t>The process we have described of deriving a DFA algorithmically from a regular expression has the unfortunate property that the resulting DFA may be more complex than necessary.</a:t>
            </a:r>
          </a:p>
          <a:p>
            <a:endParaRPr lang="zh-CN" altLang="en-US" dirty="0"/>
          </a:p>
        </p:txBody>
      </p:sp>
      <p:pic>
        <p:nvPicPr>
          <p:cNvPr id="6" name="图片 5">
            <a:extLst>
              <a:ext uri="{FF2B5EF4-FFF2-40B4-BE49-F238E27FC236}">
                <a16:creationId xmlns:a16="http://schemas.microsoft.com/office/drawing/2014/main" id="{4ECFF6D5-ECAE-4373-8C98-C5F287C03E82}"/>
              </a:ext>
            </a:extLst>
          </p:cNvPr>
          <p:cNvPicPr>
            <a:picLocks noChangeAspect="1"/>
          </p:cNvPicPr>
          <p:nvPr/>
        </p:nvPicPr>
        <p:blipFill>
          <a:blip r:embed="rId2"/>
          <a:stretch>
            <a:fillRect/>
          </a:stretch>
        </p:blipFill>
        <p:spPr>
          <a:xfrm>
            <a:off x="1132280" y="2909898"/>
            <a:ext cx="9916858" cy="3704261"/>
          </a:xfrm>
          <a:prstGeom prst="rect">
            <a:avLst/>
          </a:prstGeom>
        </p:spPr>
      </p:pic>
      <p:cxnSp>
        <p:nvCxnSpPr>
          <p:cNvPr id="4" name="直接连接符 3">
            <a:extLst>
              <a:ext uri="{FF2B5EF4-FFF2-40B4-BE49-F238E27FC236}">
                <a16:creationId xmlns:a16="http://schemas.microsoft.com/office/drawing/2014/main" id="{F1431F17-EAA7-B015-FC9D-C7CE80648C09}"/>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7662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1CACAA6-F8AF-44BE-822C-8DC856928E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8341" y="3600446"/>
            <a:ext cx="5379720" cy="3107063"/>
          </a:xfrm>
        </p:spPr>
      </p:pic>
      <p:sp>
        <p:nvSpPr>
          <p:cNvPr id="6" name="矩形 5">
            <a:extLst>
              <a:ext uri="{FF2B5EF4-FFF2-40B4-BE49-F238E27FC236}">
                <a16:creationId xmlns:a16="http://schemas.microsoft.com/office/drawing/2014/main" id="{0D524259-41B6-4584-8704-2E8577C193C2}"/>
              </a:ext>
            </a:extLst>
          </p:cNvPr>
          <p:cNvSpPr/>
          <p:nvPr/>
        </p:nvSpPr>
        <p:spPr>
          <a:xfrm>
            <a:off x="414145" y="272654"/>
            <a:ext cx="11638029" cy="4801314"/>
          </a:xfrm>
          <a:prstGeom prst="rect">
            <a:avLst/>
          </a:prstGeom>
        </p:spPr>
        <p:txBody>
          <a:bodyPr wrap="square">
            <a:spAutoFit/>
          </a:bodyPr>
          <a:lstStyle/>
          <a:p>
            <a:r>
              <a:rPr lang="en-US" altLang="zh-CN" b="1" dirty="0"/>
              <a:t>1) </a:t>
            </a:r>
            <a:r>
              <a:rPr lang="zh-CN" altLang="en-US" b="1" dirty="0"/>
              <a:t>初始分组</a:t>
            </a:r>
          </a:p>
          <a:p>
            <a:r>
              <a:rPr lang="zh-CN" altLang="en-US" b="1" dirty="0"/>
              <a:t>     分为非接受状态组和接受状态组</a:t>
            </a:r>
          </a:p>
          <a:p>
            <a:r>
              <a:rPr lang="zh-CN" altLang="en-US" b="1" dirty="0"/>
              <a:t>       </a:t>
            </a:r>
            <a:r>
              <a:rPr lang="en-US" altLang="zh-CN" b="1" dirty="0"/>
              <a:t>{A,B,C,D}</a:t>
            </a:r>
            <a:r>
              <a:rPr lang="zh-CN" altLang="en-US" b="1" dirty="0"/>
              <a:t>和</a:t>
            </a:r>
            <a:r>
              <a:rPr lang="en-US" altLang="zh-CN" b="1" dirty="0"/>
              <a:t>{E}</a:t>
            </a:r>
          </a:p>
          <a:p>
            <a:r>
              <a:rPr lang="en-US" altLang="zh-CN" b="1" dirty="0"/>
              <a:t>2) </a:t>
            </a:r>
            <a:r>
              <a:rPr lang="zh-CN" altLang="en-US" b="1" dirty="0"/>
              <a:t>分割</a:t>
            </a:r>
          </a:p>
          <a:p>
            <a:r>
              <a:rPr lang="zh-CN" altLang="en-US" b="1" dirty="0"/>
              <a:t>    因为组</a:t>
            </a:r>
            <a:r>
              <a:rPr lang="en-US" altLang="zh-CN" b="1" dirty="0"/>
              <a:t>{E}</a:t>
            </a:r>
            <a:r>
              <a:rPr lang="zh-CN" altLang="en-US" b="1" dirty="0"/>
              <a:t>只包含一个状态，不能再被分割了</a:t>
            </a:r>
          </a:p>
          <a:p>
            <a:r>
              <a:rPr lang="zh-CN" altLang="en-US" b="1" dirty="0"/>
              <a:t>    另一个</a:t>
            </a:r>
            <a:r>
              <a:rPr lang="en-US" altLang="zh-CN" b="1" dirty="0"/>
              <a:t>{A,B,C,D}</a:t>
            </a:r>
          </a:p>
          <a:p>
            <a:r>
              <a:rPr lang="en-US" altLang="zh-CN" b="1" dirty="0"/>
              <a:t>            </a:t>
            </a:r>
            <a:r>
              <a:rPr lang="zh-CN" altLang="en-US" b="1" dirty="0"/>
              <a:t>考虑输入</a:t>
            </a:r>
            <a:r>
              <a:rPr lang="en-US" altLang="zh-CN" b="1" dirty="0"/>
              <a:t>a</a:t>
            </a:r>
            <a:r>
              <a:rPr lang="zh-CN" altLang="en-US" b="1" dirty="0"/>
              <a:t>的时候，这些状态都转向</a:t>
            </a:r>
            <a:r>
              <a:rPr lang="en-US" altLang="zh-CN" b="1" dirty="0"/>
              <a:t>B</a:t>
            </a:r>
            <a:r>
              <a:rPr lang="zh-CN" altLang="en-US" b="1" dirty="0"/>
              <a:t>，因此使用以</a:t>
            </a:r>
            <a:r>
              <a:rPr lang="en-US" altLang="zh-CN" b="1" dirty="0"/>
              <a:t>a</a:t>
            </a:r>
            <a:r>
              <a:rPr lang="zh-CN" altLang="en-US" b="1" dirty="0"/>
              <a:t>开头的串无法区分这些状态</a:t>
            </a:r>
          </a:p>
          <a:p>
            <a:r>
              <a:rPr lang="zh-CN" altLang="en-US" b="1" dirty="0"/>
              <a:t>            考虑输入</a:t>
            </a:r>
            <a:r>
              <a:rPr lang="en-US" altLang="zh-CN" b="1" dirty="0"/>
              <a:t>b</a:t>
            </a:r>
            <a:r>
              <a:rPr lang="zh-CN" altLang="en-US" b="1" dirty="0"/>
              <a:t>的时候，</a:t>
            </a:r>
            <a:r>
              <a:rPr lang="en-US" altLang="zh-CN" b="1" dirty="0"/>
              <a:t>A,B,C</a:t>
            </a:r>
            <a:r>
              <a:rPr lang="zh-CN" altLang="en-US" b="1" dirty="0"/>
              <a:t>转到组</a:t>
            </a:r>
            <a:r>
              <a:rPr lang="en-US" altLang="zh-CN" b="1" dirty="0"/>
              <a:t>{A,B,C,D}</a:t>
            </a:r>
            <a:r>
              <a:rPr lang="zh-CN" altLang="en-US" b="1" dirty="0"/>
              <a:t>的某个成员上，而</a:t>
            </a:r>
            <a:r>
              <a:rPr lang="en-US" altLang="zh-CN" b="1" dirty="0"/>
              <a:t>D</a:t>
            </a:r>
            <a:r>
              <a:rPr lang="zh-CN" altLang="en-US" b="1" dirty="0"/>
              <a:t>转向另一个组的成员</a:t>
            </a:r>
            <a:r>
              <a:rPr lang="en-US" altLang="zh-CN" b="1" dirty="0"/>
              <a:t>E   </a:t>
            </a:r>
            <a:r>
              <a:rPr lang="zh-CN" altLang="en-US" b="1" dirty="0"/>
              <a:t>上，因此将</a:t>
            </a:r>
            <a:r>
              <a:rPr lang="en-US" altLang="zh-CN" b="1" dirty="0"/>
              <a:t>{A,B,C,D}</a:t>
            </a:r>
            <a:r>
              <a:rPr lang="zh-CN" altLang="en-US" b="1" dirty="0"/>
              <a:t>分割成</a:t>
            </a:r>
            <a:r>
              <a:rPr lang="en-US" altLang="zh-CN" b="1" dirty="0"/>
              <a:t>{A,B,C}</a:t>
            </a:r>
            <a:r>
              <a:rPr lang="zh-CN" altLang="en-US" b="1" dirty="0"/>
              <a:t>和</a:t>
            </a:r>
            <a:r>
              <a:rPr lang="en-US" altLang="zh-CN" b="1" dirty="0"/>
              <a:t>{D},</a:t>
            </a:r>
            <a:r>
              <a:rPr lang="zh-CN" altLang="en-US" b="1" dirty="0"/>
              <a:t>得到新一轮状态组</a:t>
            </a:r>
            <a:r>
              <a:rPr lang="en-US" altLang="zh-CN" b="1" dirty="0"/>
              <a:t>{A,B,C}{D}{E}</a:t>
            </a:r>
          </a:p>
          <a:p>
            <a:r>
              <a:rPr lang="en-US" altLang="zh-CN" b="1" dirty="0"/>
              <a:t>3) </a:t>
            </a:r>
            <a:r>
              <a:rPr lang="zh-CN" altLang="en-US" b="1" dirty="0"/>
              <a:t>再次分割</a:t>
            </a:r>
          </a:p>
          <a:p>
            <a:r>
              <a:rPr lang="zh-CN" altLang="en-US" b="1" dirty="0"/>
              <a:t>     考虑组</a:t>
            </a:r>
            <a:r>
              <a:rPr lang="en-US" altLang="zh-CN" b="1" dirty="0"/>
              <a:t>{A,B,C}</a:t>
            </a:r>
          </a:p>
          <a:p>
            <a:r>
              <a:rPr lang="en-US" altLang="zh-CN" b="1" dirty="0"/>
              <a:t>           </a:t>
            </a:r>
            <a:r>
              <a:rPr lang="zh-CN" altLang="en-US" b="1" dirty="0"/>
              <a:t>输入</a:t>
            </a:r>
            <a:r>
              <a:rPr lang="en-US" altLang="zh-CN" b="1" dirty="0"/>
              <a:t>b</a:t>
            </a:r>
            <a:r>
              <a:rPr lang="zh-CN" altLang="en-US" b="1" dirty="0"/>
              <a:t>时，</a:t>
            </a:r>
            <a:r>
              <a:rPr lang="en-US" altLang="zh-CN" b="1" dirty="0"/>
              <a:t>A,C</a:t>
            </a:r>
            <a:r>
              <a:rPr lang="zh-CN" altLang="en-US" b="1" dirty="0"/>
              <a:t>到达</a:t>
            </a:r>
            <a:r>
              <a:rPr lang="en-US" altLang="zh-CN" b="1" dirty="0"/>
              <a:t>{A,B,C}</a:t>
            </a:r>
            <a:r>
              <a:rPr lang="zh-CN" altLang="en-US" b="1" dirty="0"/>
              <a:t>中的元素，</a:t>
            </a:r>
            <a:r>
              <a:rPr lang="en-US" altLang="zh-CN" b="1" dirty="0"/>
              <a:t>B</a:t>
            </a:r>
            <a:r>
              <a:rPr lang="zh-CN" altLang="en-US" b="1" dirty="0"/>
              <a:t>到达另一个组中的元素</a:t>
            </a:r>
            <a:r>
              <a:rPr lang="en-US" altLang="zh-CN" b="1" dirty="0"/>
              <a:t>D,</a:t>
            </a:r>
            <a:r>
              <a:rPr lang="zh-CN" altLang="en-US" b="1" dirty="0"/>
              <a:t>因此分割后的状态组为</a:t>
            </a:r>
            <a:r>
              <a:rPr lang="en-US" altLang="zh-CN" b="1" dirty="0"/>
              <a:t>{A,C}{B}{D}{E}</a:t>
            </a:r>
          </a:p>
          <a:p>
            <a:r>
              <a:rPr lang="en-US" altLang="zh-CN" b="1" dirty="0"/>
              <a:t>4) </a:t>
            </a:r>
            <a:r>
              <a:rPr lang="zh-CN" altLang="en-US" b="1" dirty="0"/>
              <a:t>分割完成</a:t>
            </a:r>
          </a:p>
          <a:p>
            <a:r>
              <a:rPr lang="zh-CN" altLang="en-US" b="1" dirty="0"/>
              <a:t>     </a:t>
            </a:r>
            <a:r>
              <a:rPr lang="en-US" altLang="zh-CN" b="1" dirty="0"/>
              <a:t>{A,C}</a:t>
            </a:r>
            <a:r>
              <a:rPr lang="zh-CN" altLang="en-US" b="1" dirty="0"/>
              <a:t>无法再进行分割，所以最终的状态组就为</a:t>
            </a:r>
            <a:r>
              <a:rPr lang="en-US" altLang="zh-CN" b="1" dirty="0"/>
              <a:t>{A,C}{B}{D}{E}</a:t>
            </a:r>
          </a:p>
          <a:p>
            <a:r>
              <a:rPr lang="en-US" altLang="zh-CN" b="1" dirty="0"/>
              <a:t>5) </a:t>
            </a:r>
            <a:r>
              <a:rPr lang="zh-CN" altLang="en-US" b="1" dirty="0"/>
              <a:t>最小</a:t>
            </a:r>
            <a:r>
              <a:rPr lang="en-US" altLang="zh-CN" b="1" dirty="0"/>
              <a:t>DFA</a:t>
            </a:r>
          </a:p>
          <a:p>
            <a:r>
              <a:rPr lang="zh-CN" altLang="en-US" b="1" dirty="0"/>
              <a:t>从状态组中挑选出</a:t>
            </a:r>
            <a:r>
              <a:rPr lang="en-US" altLang="zh-CN" b="1" dirty="0"/>
              <a:t>A,B,D,E</a:t>
            </a:r>
            <a:r>
              <a:rPr lang="zh-CN" altLang="en-US" b="1" dirty="0"/>
              <a:t>作为对应组的代表，其转换函数如图</a:t>
            </a:r>
            <a:r>
              <a:rPr lang="en-US" altLang="zh-CN" b="1" dirty="0"/>
              <a:t>10</a:t>
            </a:r>
            <a:r>
              <a:rPr lang="zh-CN" altLang="en-US" b="1" dirty="0"/>
              <a:t>所示</a:t>
            </a:r>
          </a:p>
          <a:p>
            <a:endParaRPr lang="zh-CN" altLang="en-US" dirty="0"/>
          </a:p>
        </p:txBody>
      </p:sp>
      <p:pic>
        <p:nvPicPr>
          <p:cNvPr id="9" name="图片 8">
            <a:extLst>
              <a:ext uri="{FF2B5EF4-FFF2-40B4-BE49-F238E27FC236}">
                <a16:creationId xmlns:a16="http://schemas.microsoft.com/office/drawing/2014/main" id="{C087BA4C-BB83-47D4-8574-93451AB8B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45" y="4844148"/>
            <a:ext cx="1922846" cy="1602372"/>
          </a:xfrm>
          <a:prstGeom prst="rect">
            <a:avLst/>
          </a:prstGeom>
        </p:spPr>
      </p:pic>
      <p:pic>
        <p:nvPicPr>
          <p:cNvPr id="12" name="图片 11">
            <a:extLst>
              <a:ext uri="{FF2B5EF4-FFF2-40B4-BE49-F238E27FC236}">
                <a16:creationId xmlns:a16="http://schemas.microsoft.com/office/drawing/2014/main" id="{01D8460E-CA1E-49F6-BC70-11C74062A775}"/>
              </a:ext>
            </a:extLst>
          </p:cNvPr>
          <p:cNvPicPr>
            <a:picLocks noChangeAspect="1"/>
          </p:cNvPicPr>
          <p:nvPr/>
        </p:nvPicPr>
        <p:blipFill>
          <a:blip r:embed="rId4"/>
          <a:stretch>
            <a:fillRect/>
          </a:stretch>
        </p:blipFill>
        <p:spPr>
          <a:xfrm>
            <a:off x="2336991" y="4844148"/>
            <a:ext cx="4833245" cy="2013852"/>
          </a:xfrm>
          <a:prstGeom prst="rect">
            <a:avLst/>
          </a:prstGeom>
        </p:spPr>
      </p:pic>
      <p:pic>
        <p:nvPicPr>
          <p:cNvPr id="2" name="图片 1">
            <a:extLst>
              <a:ext uri="{FF2B5EF4-FFF2-40B4-BE49-F238E27FC236}">
                <a16:creationId xmlns:a16="http://schemas.microsoft.com/office/drawing/2014/main" id="{C8775C3B-AB24-867E-620F-230E13AA5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spTree>
    <p:extLst>
      <p:ext uri="{BB962C8B-B14F-4D97-AF65-F5344CB8AC3E}">
        <p14:creationId xmlns:p14="http://schemas.microsoft.com/office/powerpoint/2010/main" val="225744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CC25F-1FA5-4145-868E-68578E033BA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C389211-6117-4764-A7DC-1476C71ECB46}"/>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FB07BE7-9B8D-47C3-929A-4A580DEA944A}"/>
              </a:ext>
            </a:extLst>
          </p:cNvPr>
          <p:cNvPicPr>
            <a:picLocks noChangeAspect="1"/>
          </p:cNvPicPr>
          <p:nvPr/>
        </p:nvPicPr>
        <p:blipFill>
          <a:blip r:embed="rId2"/>
          <a:stretch>
            <a:fillRect/>
          </a:stretch>
        </p:blipFill>
        <p:spPr>
          <a:xfrm rot="21436612">
            <a:off x="1448381" y="681037"/>
            <a:ext cx="9295238" cy="2800000"/>
          </a:xfrm>
          <a:prstGeom prst="rect">
            <a:avLst/>
          </a:prstGeom>
        </p:spPr>
      </p:pic>
      <p:pic>
        <p:nvPicPr>
          <p:cNvPr id="5" name="图片 4">
            <a:extLst>
              <a:ext uri="{FF2B5EF4-FFF2-40B4-BE49-F238E27FC236}">
                <a16:creationId xmlns:a16="http://schemas.microsoft.com/office/drawing/2014/main" id="{F76FA404-6920-44CE-B538-031797A50FEA}"/>
              </a:ext>
            </a:extLst>
          </p:cNvPr>
          <p:cNvPicPr>
            <a:picLocks noChangeAspect="1"/>
          </p:cNvPicPr>
          <p:nvPr/>
        </p:nvPicPr>
        <p:blipFill>
          <a:blip r:embed="rId3"/>
          <a:stretch>
            <a:fillRect/>
          </a:stretch>
        </p:blipFill>
        <p:spPr>
          <a:xfrm>
            <a:off x="2753124" y="4186487"/>
            <a:ext cx="6380952" cy="1990476"/>
          </a:xfrm>
          <a:prstGeom prst="rect">
            <a:avLst/>
          </a:prstGeom>
        </p:spPr>
      </p:pic>
      <p:sp>
        <p:nvSpPr>
          <p:cNvPr id="6" name="箭头: 下 5">
            <a:extLst>
              <a:ext uri="{FF2B5EF4-FFF2-40B4-BE49-F238E27FC236}">
                <a16:creationId xmlns:a16="http://schemas.microsoft.com/office/drawing/2014/main" id="{274ECD79-DA05-42FF-97FF-6A239F439ACC}"/>
              </a:ext>
            </a:extLst>
          </p:cNvPr>
          <p:cNvSpPr/>
          <p:nvPr/>
        </p:nvSpPr>
        <p:spPr>
          <a:xfrm>
            <a:off x="5257800" y="3158774"/>
            <a:ext cx="222504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3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E7608-D958-4655-9705-D24B1443296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A39B4FB-ABBF-4C41-B343-BB17B63D5E6B}"/>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3888A534-FB5E-4F39-8551-FACFFF2F744F}"/>
              </a:ext>
            </a:extLst>
          </p:cNvPr>
          <p:cNvPicPr>
            <a:picLocks noChangeAspect="1"/>
          </p:cNvPicPr>
          <p:nvPr/>
        </p:nvPicPr>
        <p:blipFill>
          <a:blip r:embed="rId2"/>
          <a:stretch>
            <a:fillRect/>
          </a:stretch>
        </p:blipFill>
        <p:spPr>
          <a:xfrm>
            <a:off x="670560" y="365125"/>
            <a:ext cx="10683240" cy="4051955"/>
          </a:xfrm>
          <a:prstGeom prst="rect">
            <a:avLst/>
          </a:prstGeom>
        </p:spPr>
      </p:pic>
      <p:pic>
        <p:nvPicPr>
          <p:cNvPr id="5" name="图片 4">
            <a:extLst>
              <a:ext uri="{FF2B5EF4-FFF2-40B4-BE49-F238E27FC236}">
                <a16:creationId xmlns:a16="http://schemas.microsoft.com/office/drawing/2014/main" id="{F0ED26F3-C628-4378-AD61-AF91C01526DF}"/>
              </a:ext>
            </a:extLst>
          </p:cNvPr>
          <p:cNvPicPr>
            <a:picLocks noChangeAspect="1"/>
          </p:cNvPicPr>
          <p:nvPr/>
        </p:nvPicPr>
        <p:blipFill>
          <a:blip r:embed="rId3"/>
          <a:stretch>
            <a:fillRect/>
          </a:stretch>
        </p:blipFill>
        <p:spPr>
          <a:xfrm>
            <a:off x="3722710" y="5169065"/>
            <a:ext cx="5447619" cy="1323810"/>
          </a:xfrm>
          <a:prstGeom prst="rect">
            <a:avLst/>
          </a:prstGeom>
        </p:spPr>
      </p:pic>
      <p:sp>
        <p:nvSpPr>
          <p:cNvPr id="6" name="箭头: 下 5">
            <a:extLst>
              <a:ext uri="{FF2B5EF4-FFF2-40B4-BE49-F238E27FC236}">
                <a16:creationId xmlns:a16="http://schemas.microsoft.com/office/drawing/2014/main" id="{DA15744F-0917-4C43-A9E5-89726BC95779}"/>
              </a:ext>
            </a:extLst>
          </p:cNvPr>
          <p:cNvSpPr/>
          <p:nvPr/>
        </p:nvSpPr>
        <p:spPr>
          <a:xfrm>
            <a:off x="5852400" y="4417080"/>
            <a:ext cx="1752360" cy="598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85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7591-7C6D-4D2D-AC96-57D3F1314A70}"/>
              </a:ext>
            </a:extLst>
          </p:cNvPr>
          <p:cNvSpPr>
            <a:spLocks noGrp="1"/>
          </p:cNvSpPr>
          <p:nvPr>
            <p:ph type="title"/>
          </p:nvPr>
        </p:nvSpPr>
        <p:spPr/>
        <p:txBody>
          <a:bodyPr/>
          <a:lstStyle/>
          <a:p>
            <a:r>
              <a:rPr lang="en-US" altLang="zh-CN" b="1" dirty="0"/>
              <a:t>2.2 Regular expression </a:t>
            </a:r>
            <a:endParaRPr lang="zh-CN" altLang="en-US" dirty="0"/>
          </a:p>
        </p:txBody>
      </p:sp>
      <p:sp>
        <p:nvSpPr>
          <p:cNvPr id="3" name="内容占位符 2">
            <a:extLst>
              <a:ext uri="{FF2B5EF4-FFF2-40B4-BE49-F238E27FC236}">
                <a16:creationId xmlns:a16="http://schemas.microsoft.com/office/drawing/2014/main" id="{72DFB54C-5C84-4F5A-9BD6-AE9DE32AE28E}"/>
              </a:ext>
            </a:extLst>
          </p:cNvPr>
          <p:cNvSpPr>
            <a:spLocks noGrp="1"/>
          </p:cNvSpPr>
          <p:nvPr>
            <p:ph idx="1"/>
          </p:nvPr>
        </p:nvSpPr>
        <p:spPr/>
        <p:txBody>
          <a:bodyPr/>
          <a:lstStyle/>
          <a:p>
            <a:r>
              <a:rPr lang="zh-CN" altLang="zh-CN" dirty="0"/>
              <a:t>正则表达式是对字符串（包括普通字符（例如，</a:t>
            </a:r>
            <a:r>
              <a:rPr lang="en-US" altLang="zh-CN" dirty="0"/>
              <a:t>a </a:t>
            </a:r>
            <a:r>
              <a:rPr lang="zh-CN" altLang="zh-CN" dirty="0"/>
              <a:t>到</a:t>
            </a:r>
            <a:r>
              <a:rPr lang="en-US" altLang="zh-CN" dirty="0"/>
              <a:t> z </a:t>
            </a:r>
            <a:r>
              <a:rPr lang="zh-CN" altLang="zh-CN" dirty="0"/>
              <a:t>之间的字母）和特殊字符（称为“元字符”））操作的一种逻辑公式，就是用事先定义好的一些特定字符及这些特定字符的组合，组成一个“规则字符串”，这个“规则字符串”用来表达对字符串的一种过滤逻辑。正则表达式是一种文本模式，模式描述在搜索文本时要匹配的一个或多个字符串。</a:t>
            </a:r>
          </a:p>
          <a:p>
            <a:endParaRPr lang="zh-CN" altLang="en-US" dirty="0"/>
          </a:p>
        </p:txBody>
      </p:sp>
      <p:pic>
        <p:nvPicPr>
          <p:cNvPr id="6" name="图片 5">
            <a:extLst>
              <a:ext uri="{FF2B5EF4-FFF2-40B4-BE49-F238E27FC236}">
                <a16:creationId xmlns:a16="http://schemas.microsoft.com/office/drawing/2014/main" id="{56D8FDE0-49C6-7AAF-B254-099ACA087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B0429494-82A4-9A3E-F5AF-41DBD85DEEE3}"/>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7584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F1547-5842-4E58-AA16-C0CCC75B7929}"/>
              </a:ext>
            </a:extLst>
          </p:cNvPr>
          <p:cNvSpPr>
            <a:spLocks noGrp="1"/>
          </p:cNvSpPr>
          <p:nvPr>
            <p:ph type="title"/>
          </p:nvPr>
        </p:nvSpPr>
        <p:spPr/>
        <p:txBody>
          <a:bodyPr/>
          <a:lstStyle/>
          <a:p>
            <a:r>
              <a:rPr lang="en-US" altLang="zh-CN" dirty="0"/>
              <a:t>2.2.1 Definition of Regular Expression</a:t>
            </a:r>
            <a:endParaRPr lang="zh-CN" altLang="en-US" dirty="0"/>
          </a:p>
        </p:txBody>
      </p:sp>
      <p:sp>
        <p:nvSpPr>
          <p:cNvPr id="3" name="内容占位符 2">
            <a:extLst>
              <a:ext uri="{FF2B5EF4-FFF2-40B4-BE49-F238E27FC236}">
                <a16:creationId xmlns:a16="http://schemas.microsoft.com/office/drawing/2014/main" id="{C19118FB-B204-46B7-A16F-6BE5CC5EC0DF}"/>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B5F923B3-0BA0-49BF-94C1-54BBB4535F27}"/>
              </a:ext>
            </a:extLst>
          </p:cNvPr>
          <p:cNvPicPr>
            <a:picLocks noChangeAspect="1"/>
          </p:cNvPicPr>
          <p:nvPr/>
        </p:nvPicPr>
        <p:blipFill>
          <a:blip r:embed="rId2"/>
          <a:stretch>
            <a:fillRect/>
          </a:stretch>
        </p:blipFill>
        <p:spPr>
          <a:xfrm>
            <a:off x="838200" y="1825625"/>
            <a:ext cx="10727177" cy="3003250"/>
          </a:xfrm>
          <a:prstGeom prst="rect">
            <a:avLst/>
          </a:prstGeom>
        </p:spPr>
      </p:pic>
      <p:pic>
        <p:nvPicPr>
          <p:cNvPr id="6" name="图片 5">
            <a:extLst>
              <a:ext uri="{FF2B5EF4-FFF2-40B4-BE49-F238E27FC236}">
                <a16:creationId xmlns:a16="http://schemas.microsoft.com/office/drawing/2014/main" id="{A837BA32-42D5-B068-3D41-2B0D040E2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659" y="202407"/>
            <a:ext cx="1488281" cy="1488281"/>
          </a:xfrm>
          <a:prstGeom prst="rect">
            <a:avLst/>
          </a:prstGeom>
        </p:spPr>
      </p:pic>
      <p:cxnSp>
        <p:nvCxnSpPr>
          <p:cNvPr id="7" name="直接连接符 6">
            <a:extLst>
              <a:ext uri="{FF2B5EF4-FFF2-40B4-BE49-F238E27FC236}">
                <a16:creationId xmlns:a16="http://schemas.microsoft.com/office/drawing/2014/main" id="{9C1CB2FB-1873-A9B1-6DD6-02D3C427F689}"/>
              </a:ext>
            </a:extLst>
          </p:cNvPr>
          <p:cNvCxnSpPr>
            <a:cxnSpLocks/>
          </p:cNvCxnSpPr>
          <p:nvPr/>
        </p:nvCxnSpPr>
        <p:spPr>
          <a:xfrm>
            <a:off x="1043690" y="1536700"/>
            <a:ext cx="9776710" cy="0"/>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248949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3454</TotalTime>
  <Words>2588</Words>
  <Application>Microsoft Office PowerPoint</Application>
  <PresentationFormat>宽屏</PresentationFormat>
  <Paragraphs>183</Paragraphs>
  <Slides>78</Slides>
  <Notes>5</Notes>
  <HiddenSlides>2</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78</vt:i4>
      </vt:variant>
    </vt:vector>
  </HeadingPairs>
  <TitlesOfParts>
    <vt:vector size="89" baseType="lpstr">
      <vt:lpstr>AdobeSongStd-Light</vt:lpstr>
      <vt:lpstr>Courier</vt:lpstr>
      <vt:lpstr>Inter</vt:lpstr>
      <vt:lpstr>PingFang SC</vt:lpstr>
      <vt:lpstr>等线</vt:lpstr>
      <vt:lpstr>等线 Light</vt:lpstr>
      <vt:lpstr>Arial</vt:lpstr>
      <vt:lpstr>Symbol</vt:lpstr>
      <vt:lpstr>Times New Roman</vt:lpstr>
      <vt:lpstr>Wingdings</vt:lpstr>
      <vt:lpstr>Office 主题​​</vt:lpstr>
      <vt:lpstr>  Chapter 2 Scanning (lexical analysis)</vt:lpstr>
      <vt:lpstr>Scanning (lexical analysis)</vt:lpstr>
      <vt:lpstr>Scanning (lexical analysis)</vt:lpstr>
      <vt:lpstr>2.1  the scanning process</vt:lpstr>
      <vt:lpstr>2.1  the scanning process</vt:lpstr>
      <vt:lpstr>PowerPoint 演示文稿</vt:lpstr>
      <vt:lpstr>2.2 Regular expression </vt:lpstr>
      <vt:lpstr>2.2 Regular expression </vt:lpstr>
      <vt:lpstr>2.2.1 Definition of Regular Expression</vt:lpstr>
      <vt:lpstr>PowerPoint 演示文稿</vt:lpstr>
      <vt:lpstr>2.2.1 Definition of Regular Expression</vt:lpstr>
      <vt:lpstr>2.2.1 Definition of Regular Expression</vt:lpstr>
      <vt:lpstr>2.2.1 Definition of Regular Expression</vt:lpstr>
      <vt:lpstr>Example </vt:lpstr>
      <vt:lpstr>Example </vt:lpstr>
      <vt:lpstr>Example </vt:lpstr>
      <vt:lpstr>PowerPoint 演示文稿</vt:lpstr>
      <vt:lpstr>Example </vt:lpstr>
      <vt:lpstr>Example </vt:lpstr>
      <vt:lpstr>Exercise </vt:lpstr>
      <vt:lpstr>2.2.2 Extensions to Regular Expressions</vt:lpstr>
      <vt:lpstr>2.2.2 Extensions to Regular Expressions</vt:lpstr>
      <vt:lpstr>2.2.3 Regular Expressions for Programming Language Tokens</vt:lpstr>
      <vt:lpstr>2.2.3 Regular Expressions for Programming Language Tokens</vt:lpstr>
      <vt:lpstr>Ambiguity（二义性，奇异性）, White Space</vt:lpstr>
      <vt:lpstr>Ambiguity（二义性，奇异性）, White Space</vt:lpstr>
      <vt:lpstr>2.3  Finite Automata</vt:lpstr>
      <vt:lpstr>2.3  Finite Automata</vt:lpstr>
      <vt:lpstr>2.3  Finite Automata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Deterministic finite automation (DFA)</vt:lpstr>
      <vt:lpstr>PowerPoint 演示文稿</vt:lpstr>
      <vt:lpstr>Deterministic finite automation (DFA)</vt:lpstr>
      <vt:lpstr>Nondeterministic Automata</vt:lpstr>
      <vt:lpstr>Nondeterministic Automata</vt:lpstr>
      <vt:lpstr>Nondeterministic Automata</vt:lpstr>
      <vt:lpstr>PowerPoint 演示文稿</vt:lpstr>
      <vt:lpstr>Nondeterministic Automata</vt:lpstr>
      <vt:lpstr>ε-transitions</vt:lpstr>
      <vt:lpstr>ε-transitions</vt:lpstr>
      <vt:lpstr>NFA (Nondeterministic Finite Automaton) </vt:lpstr>
      <vt:lpstr>NFA (Nondeterministic Finite Automaton) </vt:lpstr>
      <vt:lpstr>PowerPoint 演示文稿</vt:lpstr>
      <vt:lpstr>确定与非确定自动机不同</vt:lpstr>
      <vt:lpstr>PowerPoint 演示文稿</vt:lpstr>
      <vt:lpstr>PowerPoint 演示文稿</vt:lpstr>
      <vt:lpstr>2.3.3 Implementation of finite automata in Code</vt:lpstr>
      <vt:lpstr> Drawbacks: </vt:lpstr>
      <vt:lpstr>PowerPoint 演示文稿</vt:lpstr>
      <vt:lpstr>A better method : </vt:lpstr>
      <vt:lpstr>PowerPoint 演示文稿</vt:lpstr>
      <vt:lpstr>PowerPoint 演示文稿</vt:lpstr>
      <vt:lpstr> Generic code</vt:lpstr>
      <vt:lpstr>2.4 From Regular Expression To DFAs</vt:lpstr>
      <vt:lpstr>2.4.1 from a regular expression to an NFA</vt:lpstr>
      <vt:lpstr>PowerPoint 演示文稿</vt:lpstr>
      <vt:lpstr>PowerPoint 演示文稿</vt:lpstr>
      <vt:lpstr>PowerPoint 演示文稿</vt:lpstr>
      <vt:lpstr>PowerPoint 演示文稿</vt:lpstr>
      <vt:lpstr>2.4.2 from an NFA to a DFA</vt:lpstr>
      <vt:lpstr>-closure</vt:lpstr>
      <vt:lpstr> the Subset Construction: </vt:lpstr>
      <vt:lpstr>2.4.2 from an NFA to a DFA</vt:lpstr>
      <vt:lpstr>PowerPoint 演示文稿</vt:lpstr>
      <vt:lpstr>PowerPoint 演示文稿</vt:lpstr>
      <vt:lpstr>PowerPoint 演示文稿</vt:lpstr>
      <vt:lpstr>2.4.3 Minimizing the number of states in a DFA</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Chapter 1  Introduction</dc:title>
  <dc:creator>Windows 用户</dc:creator>
  <cp:lastModifiedBy>KT Leon</cp:lastModifiedBy>
  <cp:revision>133</cp:revision>
  <dcterms:created xsi:type="dcterms:W3CDTF">2021-09-05T06:21:53Z</dcterms:created>
  <dcterms:modified xsi:type="dcterms:W3CDTF">2025-03-17T03:11:50Z</dcterms:modified>
</cp:coreProperties>
</file>